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257" r:id="rId30"/>
    <p:sldId id="268" r:id="rId31"/>
    <p:sldId id="269" r:id="rId32"/>
    <p:sldId id="259" r:id="rId33"/>
    <p:sldId id="267" r:id="rId34"/>
    <p:sldId id="261" r:id="rId35"/>
    <p:sldId id="262" r:id="rId36"/>
    <p:sldId id="270" r:id="rId37"/>
    <p:sldId id="263" r:id="rId38"/>
    <p:sldId id="264" r:id="rId39"/>
    <p:sldId id="265" r:id="rId40"/>
    <p:sldId id="266" r:id="rId41"/>
    <p:sldId id="274" r:id="rId42"/>
    <p:sldId id="273" r:id="rId43"/>
    <p:sldId id="275" r:id="rId44"/>
    <p:sldId id="2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07" d="100"/>
          <a:sy n="107" d="100"/>
        </p:scale>
        <p:origin x="7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56616-EB7A-4CB5-AB62-4055F9627513}"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DAA8A-C8F1-4100-90CD-E73DBEAE0404}" type="slidenum">
              <a:rPr lang="en-US" smtClean="0"/>
              <a:t>‹#›</a:t>
            </a:fld>
            <a:endParaRPr lang="en-US"/>
          </a:p>
        </p:txBody>
      </p:sp>
    </p:spTree>
    <p:extLst>
      <p:ext uri="{BB962C8B-B14F-4D97-AF65-F5344CB8AC3E}">
        <p14:creationId xmlns:p14="http://schemas.microsoft.com/office/powerpoint/2010/main" val="166941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DAA8A-C8F1-4100-90CD-E73DBEAE0404}" type="slidenum">
              <a:rPr lang="en-US" smtClean="0"/>
              <a:t>6</a:t>
            </a:fld>
            <a:endParaRPr lang="en-US"/>
          </a:p>
        </p:txBody>
      </p:sp>
    </p:spTree>
    <p:extLst>
      <p:ext uri="{BB962C8B-B14F-4D97-AF65-F5344CB8AC3E}">
        <p14:creationId xmlns:p14="http://schemas.microsoft.com/office/powerpoint/2010/main" val="3020293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25</a:t>
            </a:fld>
            <a:endParaRPr lang="en-US"/>
          </a:p>
        </p:txBody>
      </p:sp>
    </p:spTree>
    <p:extLst>
      <p:ext uri="{BB962C8B-B14F-4D97-AF65-F5344CB8AC3E}">
        <p14:creationId xmlns:p14="http://schemas.microsoft.com/office/powerpoint/2010/main" val="330796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26</a:t>
            </a:fld>
            <a:endParaRPr lang="en-US"/>
          </a:p>
        </p:txBody>
      </p:sp>
    </p:spTree>
    <p:extLst>
      <p:ext uri="{BB962C8B-B14F-4D97-AF65-F5344CB8AC3E}">
        <p14:creationId xmlns:p14="http://schemas.microsoft.com/office/powerpoint/2010/main" val="1867320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27</a:t>
            </a:fld>
            <a:endParaRPr lang="en-US"/>
          </a:p>
        </p:txBody>
      </p:sp>
    </p:spTree>
    <p:extLst>
      <p:ext uri="{BB962C8B-B14F-4D97-AF65-F5344CB8AC3E}">
        <p14:creationId xmlns:p14="http://schemas.microsoft.com/office/powerpoint/2010/main" val="348840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28</a:t>
            </a:fld>
            <a:endParaRPr lang="en-US"/>
          </a:p>
        </p:txBody>
      </p:sp>
    </p:spTree>
    <p:extLst>
      <p:ext uri="{BB962C8B-B14F-4D97-AF65-F5344CB8AC3E}">
        <p14:creationId xmlns:p14="http://schemas.microsoft.com/office/powerpoint/2010/main" val="1682558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GNU is an extensive collection of free software, which can be used as an operating system or can be used in parts with other operating systems. The use of the completed GNU tools led to the family of operating systems popularly known as Linux.</a:t>
            </a:r>
          </a:p>
        </p:txBody>
      </p:sp>
      <p:sp>
        <p:nvSpPr>
          <p:cNvPr id="4" name="Slide Number Placeholder 3"/>
          <p:cNvSpPr>
            <a:spLocks noGrp="1"/>
          </p:cNvSpPr>
          <p:nvPr>
            <p:ph type="sldNum" sz="quarter" idx="10"/>
          </p:nvPr>
        </p:nvSpPr>
        <p:spPr/>
        <p:txBody>
          <a:bodyPr/>
          <a:lstStyle/>
          <a:p>
            <a:fld id="{CAFDAA8A-C8F1-4100-90CD-E73DBEAE0404}" type="slidenum">
              <a:rPr lang="en-US" smtClean="0"/>
              <a:t>30</a:t>
            </a:fld>
            <a:endParaRPr lang="en-US"/>
          </a:p>
        </p:txBody>
      </p:sp>
    </p:spTree>
    <p:extLst>
      <p:ext uri="{BB962C8B-B14F-4D97-AF65-F5344CB8AC3E}">
        <p14:creationId xmlns:p14="http://schemas.microsoft.com/office/powerpoint/2010/main" val="339797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Subsystem for Linux is a feature of Windows that allows developers to run a Linux environment without the need for a separate virtual machine or dual booting. There are two versions of WSL: WSL 1 and WSL 2</a:t>
            </a:r>
          </a:p>
        </p:txBody>
      </p:sp>
      <p:sp>
        <p:nvSpPr>
          <p:cNvPr id="4" name="Slide Number Placeholder 3"/>
          <p:cNvSpPr>
            <a:spLocks noGrp="1"/>
          </p:cNvSpPr>
          <p:nvPr>
            <p:ph type="sldNum" sz="quarter" idx="10"/>
          </p:nvPr>
        </p:nvSpPr>
        <p:spPr/>
        <p:txBody>
          <a:bodyPr/>
          <a:lstStyle/>
          <a:p>
            <a:fld id="{CAFDAA8A-C8F1-4100-90CD-E73DBEAE0404}" type="slidenum">
              <a:rPr lang="en-US" smtClean="0"/>
              <a:t>33</a:t>
            </a:fld>
            <a:endParaRPr lang="en-US"/>
          </a:p>
        </p:txBody>
      </p:sp>
    </p:spTree>
    <p:extLst>
      <p:ext uri="{BB962C8B-B14F-4D97-AF65-F5344CB8AC3E}">
        <p14:creationId xmlns:p14="http://schemas.microsoft.com/office/powerpoint/2010/main" val="290787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42</a:t>
            </a:fld>
            <a:endParaRPr lang="en-US"/>
          </a:p>
        </p:txBody>
      </p:sp>
    </p:spTree>
    <p:extLst>
      <p:ext uri="{BB962C8B-B14F-4D97-AF65-F5344CB8AC3E}">
        <p14:creationId xmlns:p14="http://schemas.microsoft.com/office/powerpoint/2010/main" val="1171950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15</a:t>
            </a:fld>
            <a:endParaRPr lang="en-US"/>
          </a:p>
        </p:txBody>
      </p:sp>
    </p:spTree>
    <p:extLst>
      <p:ext uri="{BB962C8B-B14F-4D97-AF65-F5344CB8AC3E}">
        <p14:creationId xmlns:p14="http://schemas.microsoft.com/office/powerpoint/2010/main" val="66017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16</a:t>
            </a:fld>
            <a:endParaRPr lang="en-US"/>
          </a:p>
        </p:txBody>
      </p:sp>
    </p:spTree>
    <p:extLst>
      <p:ext uri="{BB962C8B-B14F-4D97-AF65-F5344CB8AC3E}">
        <p14:creationId xmlns:p14="http://schemas.microsoft.com/office/powerpoint/2010/main" val="246432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17</a:t>
            </a:fld>
            <a:endParaRPr lang="en-US"/>
          </a:p>
        </p:txBody>
      </p:sp>
    </p:spTree>
    <p:extLst>
      <p:ext uri="{BB962C8B-B14F-4D97-AF65-F5344CB8AC3E}">
        <p14:creationId xmlns:p14="http://schemas.microsoft.com/office/powerpoint/2010/main" val="366492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18</a:t>
            </a:fld>
            <a:endParaRPr lang="en-US"/>
          </a:p>
        </p:txBody>
      </p:sp>
    </p:spTree>
    <p:extLst>
      <p:ext uri="{BB962C8B-B14F-4D97-AF65-F5344CB8AC3E}">
        <p14:creationId xmlns:p14="http://schemas.microsoft.com/office/powerpoint/2010/main" val="336524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19</a:t>
            </a:fld>
            <a:endParaRPr lang="en-US"/>
          </a:p>
        </p:txBody>
      </p:sp>
    </p:spTree>
    <p:extLst>
      <p:ext uri="{BB962C8B-B14F-4D97-AF65-F5344CB8AC3E}">
        <p14:creationId xmlns:p14="http://schemas.microsoft.com/office/powerpoint/2010/main" val="118354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wait() system call is used for reaping and cleaning zombies from system, and serves two purposes </a:t>
            </a:r>
            <a:br>
              <a:rPr lang="en-US" dirty="0"/>
            </a:br>
            <a:r>
              <a:rPr lang="en-US" dirty="0"/>
              <a:t>Notify parent that a child process finished running </a:t>
            </a:r>
            <a:br>
              <a:rPr lang="en-US" dirty="0"/>
            </a:br>
            <a:r>
              <a:rPr lang="en-US" dirty="0"/>
              <a:t>Tell the parent how a child process finished </a:t>
            </a:r>
            <a:br>
              <a:rPr lang="en-US" dirty="0"/>
            </a:br>
            <a:r>
              <a:rPr lang="en-US" dirty="0"/>
              <a:t>The parent process calls the wait() system call and gets blocked till any one of its child terminates</a:t>
            </a:r>
          </a:p>
        </p:txBody>
      </p:sp>
      <p:sp>
        <p:nvSpPr>
          <p:cNvPr id="4" name="Slide Number Placeholder 3"/>
          <p:cNvSpPr>
            <a:spLocks noGrp="1"/>
          </p:cNvSpPr>
          <p:nvPr>
            <p:ph type="sldNum" sz="quarter" idx="10"/>
          </p:nvPr>
        </p:nvSpPr>
        <p:spPr/>
        <p:txBody>
          <a:bodyPr/>
          <a:lstStyle/>
          <a:p>
            <a:fld id="{CAFDAA8A-C8F1-4100-90CD-E73DBEAE0404}" type="slidenum">
              <a:rPr lang="en-US" smtClean="0"/>
              <a:t>22</a:t>
            </a:fld>
            <a:endParaRPr lang="en-US"/>
          </a:p>
        </p:txBody>
      </p:sp>
    </p:spTree>
    <p:extLst>
      <p:ext uri="{BB962C8B-B14F-4D97-AF65-F5344CB8AC3E}">
        <p14:creationId xmlns:p14="http://schemas.microsoft.com/office/powerpoint/2010/main" val="98188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Dispatcher is an important component involved in CPU scheduling </a:t>
            </a:r>
            <a:br>
              <a:rPr lang="en-US" dirty="0"/>
            </a:br>
            <a:r>
              <a:rPr lang="en-US" dirty="0"/>
              <a:t>The OS code that takes the CPU away from the current process and hands it over to the newly scheduled process is known as the dispatcher</a:t>
            </a:r>
          </a:p>
        </p:txBody>
      </p:sp>
      <p:sp>
        <p:nvSpPr>
          <p:cNvPr id="4" name="Slide Number Placeholder 3"/>
          <p:cNvSpPr>
            <a:spLocks noGrp="1"/>
          </p:cNvSpPr>
          <p:nvPr>
            <p:ph type="sldNum" sz="quarter" idx="10"/>
          </p:nvPr>
        </p:nvSpPr>
        <p:spPr/>
        <p:txBody>
          <a:bodyPr/>
          <a:lstStyle/>
          <a:p>
            <a:fld id="{CAFDAA8A-C8F1-4100-90CD-E73DBEAE0404}" type="slidenum">
              <a:rPr lang="en-US" smtClean="0"/>
              <a:t>23</a:t>
            </a:fld>
            <a:endParaRPr lang="en-US"/>
          </a:p>
        </p:txBody>
      </p:sp>
    </p:spTree>
    <p:extLst>
      <p:ext uri="{BB962C8B-B14F-4D97-AF65-F5344CB8AC3E}">
        <p14:creationId xmlns:p14="http://schemas.microsoft.com/office/powerpoint/2010/main" val="22883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AA8A-C8F1-4100-90CD-E73DBEAE0404}" type="slidenum">
              <a:rPr lang="en-US" smtClean="0"/>
              <a:t>24</a:t>
            </a:fld>
            <a:endParaRPr lang="en-US"/>
          </a:p>
        </p:txBody>
      </p:sp>
    </p:spTree>
    <p:extLst>
      <p:ext uri="{BB962C8B-B14F-4D97-AF65-F5344CB8AC3E}">
        <p14:creationId xmlns:p14="http://schemas.microsoft.com/office/powerpoint/2010/main" val="3123929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FAACEC-9C7E-4805-943E-06D253507E9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7393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FAACEC-9C7E-4805-943E-06D253507E9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36035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FAACEC-9C7E-4805-943E-06D253507E9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37848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FAACEC-9C7E-4805-943E-06D253507E9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64825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FAACEC-9C7E-4805-943E-06D253507E9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06176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FAACEC-9C7E-4805-943E-06D253507E94}"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32934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FAACEC-9C7E-4805-943E-06D253507E94}" type="datetimeFigureOut">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109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AACEC-9C7E-4805-943E-06D253507E94}" type="datetimeFigureOut">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129345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AACEC-9C7E-4805-943E-06D253507E94}" type="datetimeFigureOut">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24611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54751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FAACEC-9C7E-4805-943E-06D253507E94}"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E7554-DDDE-4B6A-AE9C-845BE2322CDD}" type="slidenum">
              <a:rPr lang="en-US" smtClean="0"/>
              <a:t>‹#›</a:t>
            </a:fld>
            <a:endParaRPr lang="en-US"/>
          </a:p>
        </p:txBody>
      </p:sp>
    </p:spTree>
    <p:extLst>
      <p:ext uri="{BB962C8B-B14F-4D97-AF65-F5344CB8AC3E}">
        <p14:creationId xmlns:p14="http://schemas.microsoft.com/office/powerpoint/2010/main" val="76002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AACEC-9C7E-4805-943E-06D253507E94}" type="datetimeFigureOut">
              <a:rPr lang="en-US" smtClean="0"/>
              <a:t>11/9/2024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E7554-DDDE-4B6A-AE9C-845BE2322CDD}" type="slidenum">
              <a:rPr lang="en-US" smtClean="0"/>
              <a:t>‹#›</a:t>
            </a:fld>
            <a:endParaRPr lang="en-US"/>
          </a:p>
        </p:txBody>
      </p:sp>
    </p:spTree>
    <p:extLst>
      <p:ext uri="{BB962C8B-B14F-4D97-AF65-F5344CB8AC3E}">
        <p14:creationId xmlns:p14="http://schemas.microsoft.com/office/powerpoint/2010/main" val="2392016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ubuntu.com/tutorials/install-ubuntu-desktop#1-overvie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toptechskills.com/linux-tutorials-courses/how-to-install-ubuntu-1804-bionic-virtualbox/" TargetMode="External"/><Relationship Id="rId4" Type="http://schemas.openxmlformats.org/officeDocument/2006/relationships/hyperlink" Target="https://ubuntu.com/tutorials/install-ubuntu-on-wsl2-on-windows-10#1-overview"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Linux Lecture-1</a:t>
            </a:r>
          </a:p>
        </p:txBody>
      </p:sp>
    </p:spTree>
    <p:extLst>
      <p:ext uri="{BB962C8B-B14F-4D97-AF65-F5344CB8AC3E}">
        <p14:creationId xmlns:p14="http://schemas.microsoft.com/office/powerpoint/2010/main" val="211292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8779" y="452526"/>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Multiprogramming vs Multitasking</a:t>
            </a:r>
          </a:p>
        </p:txBody>
      </p:sp>
      <p:sp>
        <p:nvSpPr>
          <p:cNvPr id="4" name="Text Placeholder 3"/>
          <p:cNvSpPr>
            <a:spLocks noGrp="1"/>
          </p:cNvSpPr>
          <p:nvPr>
            <p:ph type="body" idx="1"/>
          </p:nvPr>
        </p:nvSpPr>
        <p:spPr>
          <a:xfrm>
            <a:off x="1014413" y="1327790"/>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Multiprogramming</a:t>
            </a:r>
          </a:p>
        </p:txBody>
      </p:sp>
      <p:sp>
        <p:nvSpPr>
          <p:cNvPr id="6" name="Content Placeholder 5"/>
          <p:cNvSpPr>
            <a:spLocks noGrp="1"/>
          </p:cNvSpPr>
          <p:nvPr>
            <p:ph sz="half" idx="2"/>
          </p:nvPr>
        </p:nvSpPr>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Single user cannot keep CPU and I/O devices busy at all time</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Multiprogramming organizes jobs so CPU always has one to execute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One job selected and run via job scheduling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it has to wait (for I/O for example), OS switches to another job</a:t>
            </a:r>
          </a:p>
        </p:txBody>
      </p:sp>
      <p:sp>
        <p:nvSpPr>
          <p:cNvPr id="7" name="Text Placeholder 6"/>
          <p:cNvSpPr>
            <a:spLocks noGrp="1"/>
          </p:cNvSpPr>
          <p:nvPr>
            <p:ph type="body" sz="quarter" idx="3"/>
          </p:nvPr>
        </p:nvSpPr>
        <p:spPr>
          <a:xfrm>
            <a:off x="6431507" y="1327789"/>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Multitasking</a:t>
            </a:r>
          </a:p>
        </p:txBody>
      </p:sp>
      <p:sp>
        <p:nvSpPr>
          <p:cNvPr id="8" name="Content Placeholder 7"/>
          <p:cNvSpPr>
            <a:spLocks noGrp="1"/>
          </p:cNvSpPr>
          <p:nvPr>
            <p:ph sz="quarter" idx="4"/>
          </p:nvPr>
        </p:nvSpPr>
        <p:spPr/>
        <p:txBody>
          <a:bodyPr>
            <a:normAutofit fontScale="850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CPU switches jobs so frequently that users can interact with each job while it is running, creating interactive computing</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Each user has at least one process executing in memory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If several processes are ready to run at the same time, then OS performs CPU scheduling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If processes don’t fit in memory, swapping moves them in and out to run</a:t>
            </a:r>
          </a:p>
        </p:txBody>
      </p:sp>
    </p:spTree>
    <p:extLst>
      <p:ext uri="{BB962C8B-B14F-4D97-AF65-F5344CB8AC3E}">
        <p14:creationId xmlns:p14="http://schemas.microsoft.com/office/powerpoint/2010/main" val="677401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2765"/>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Protection</a:t>
            </a:r>
          </a:p>
        </p:txBody>
      </p:sp>
      <p:sp>
        <p:nvSpPr>
          <p:cNvPr id="11" name="Content Placeholder 10"/>
          <p:cNvSpPr>
            <a:spLocks noGrp="1"/>
          </p:cNvSpPr>
          <p:nvPr>
            <p:ph idx="1"/>
          </p:nvPr>
        </p:nvSpPr>
        <p:spPr>
          <a:xfrm>
            <a:off x="838200" y="1754208"/>
            <a:ext cx="10515600" cy="4351338"/>
          </a:xfrm>
        </p:spPr>
        <p:txBody>
          <a:bodyPr/>
          <a:lstStyle/>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 Multitasking there are multiple processes using various resources of the computer. Sounds great, but like no free lunch, it has disadvantage as well, i.e. the issue of protection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Keep user programs from crashing the OS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Keep user programs from crashing each other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Keep parts of OS from crashing other parts </a:t>
            </a:r>
          </a:p>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Protection is implemented by keeping two modes</a:t>
            </a:r>
          </a:p>
        </p:txBody>
      </p:sp>
    </p:spTree>
    <p:extLst>
      <p:ext uri="{BB962C8B-B14F-4D97-AF65-F5344CB8AC3E}">
        <p14:creationId xmlns:p14="http://schemas.microsoft.com/office/powerpoint/2010/main" val="126551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312"/>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Dual Mode Operation</a:t>
            </a:r>
          </a:p>
        </p:txBody>
      </p:sp>
      <p:sp>
        <p:nvSpPr>
          <p:cNvPr id="11" name="Content Placeholder 10"/>
          <p:cNvSpPr>
            <a:spLocks noGrp="1"/>
          </p:cNvSpPr>
          <p:nvPr>
            <p:ph idx="1"/>
          </p:nvPr>
        </p:nvSpPr>
        <p:spPr>
          <a:xfrm>
            <a:off x="838200" y="1199048"/>
            <a:ext cx="10515600" cy="3756457"/>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To protect the OS and all other programs and their data from any malfunctioning program, protection is needed for any shared resource. It is done by keeping two modes: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User Mode. Execution done on behalf of a user program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Monitor/Kernel/System/Supervisor Mode. Execution done on behalf of OS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Mode bit added to computer h/w to indicate the current mode: Kernel(0), User (1)</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an interrupt or fault occurs hardware switches to monitor mode. Privileged instructions can only be executed in monitor mode. </a:t>
            </a:r>
          </a:p>
        </p:txBody>
      </p:sp>
      <p:pic>
        <p:nvPicPr>
          <p:cNvPr id="3" name="Picture 2"/>
          <p:cNvPicPr>
            <a:picLocks noChangeAspect="1"/>
          </p:cNvPicPr>
          <p:nvPr/>
        </p:nvPicPr>
        <p:blipFill>
          <a:blip r:embed="rId2"/>
          <a:stretch>
            <a:fillRect/>
          </a:stretch>
        </p:blipFill>
        <p:spPr>
          <a:xfrm>
            <a:off x="3540132" y="4483298"/>
            <a:ext cx="5324800" cy="2066925"/>
          </a:xfrm>
          <a:prstGeom prst="rect">
            <a:avLst/>
          </a:prstGeom>
        </p:spPr>
      </p:pic>
    </p:spTree>
    <p:extLst>
      <p:ext uri="{BB962C8B-B14F-4D97-AF65-F5344CB8AC3E}">
        <p14:creationId xmlns:p14="http://schemas.microsoft.com/office/powerpoint/2010/main" val="4102657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Transition from User to Kernel Mode </a:t>
            </a:r>
          </a:p>
        </p:txBody>
      </p:sp>
      <p:sp>
        <p:nvSpPr>
          <p:cNvPr id="11" name="Content Placeholder 10"/>
          <p:cNvSpPr>
            <a:spLocks noGrp="1"/>
          </p:cNvSpPr>
          <p:nvPr>
            <p:ph idx="1"/>
          </p:nvPr>
        </p:nvSpPr>
        <p:spPr>
          <a:xfrm>
            <a:off x="838200" y="1419225"/>
            <a:ext cx="10515600" cy="4547466"/>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 user process must not be given an open access to kernel code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Any user/application request that involves access to any system resource must be handled by the kernel code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 mechanism used by an application program to request a service from Operating System is via a system call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System call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is usually a request to the OS kernel to do a h/w, system specific or privileged operation.</a:t>
            </a:r>
          </a:p>
        </p:txBody>
      </p:sp>
      <p:pic>
        <p:nvPicPr>
          <p:cNvPr id="4" name="Picture 3"/>
          <p:cNvPicPr>
            <a:picLocks noChangeAspect="1"/>
          </p:cNvPicPr>
          <p:nvPr/>
        </p:nvPicPr>
        <p:blipFill>
          <a:blip r:embed="rId2"/>
          <a:stretch>
            <a:fillRect/>
          </a:stretch>
        </p:blipFill>
        <p:spPr>
          <a:xfrm>
            <a:off x="2715754" y="4196190"/>
            <a:ext cx="6973555" cy="2062267"/>
          </a:xfrm>
          <a:prstGeom prst="rect">
            <a:avLst/>
          </a:prstGeom>
        </p:spPr>
      </p:pic>
    </p:spTree>
    <p:extLst>
      <p:ext uri="{BB962C8B-B14F-4D97-AF65-F5344CB8AC3E}">
        <p14:creationId xmlns:p14="http://schemas.microsoft.com/office/powerpoint/2010/main" val="67454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22123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Types of Entry Points to Kernel</a:t>
            </a:r>
          </a:p>
        </p:txBody>
      </p:sp>
      <p:sp>
        <p:nvSpPr>
          <p:cNvPr id="11" name="Content Placeholder 10"/>
          <p:cNvSpPr>
            <a:spLocks noGrp="1"/>
          </p:cNvSpPr>
          <p:nvPr>
            <p:ph idx="1"/>
          </p:nvPr>
        </p:nvSpPr>
        <p:spPr>
          <a:xfrm>
            <a:off x="769961" y="1402392"/>
            <a:ext cx="10515600" cy="5147831"/>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 program makes a System Call.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Interrupt: An event generated by an I/O device to get the attention of CPU and control goes to the OS. When an I/O device has generated an Interrupt; e.g. a disk controller has generated an interrupt to CPU that my reading is complete the data is now sitting in my buffer, You can go and get it.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Trap: An event generated by CPU and control goes to the OS. When a trap occurs; e.g. If a program has made a division by zero, a trap will be generated which will execute a different piece of code in kernel (.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Signal: A notification given to a process by the OS because the process did something, the user did something, one process wants to tell another process something. When a signal comes to a process some piece of kernel code will be executed</a:t>
            </a:r>
          </a:p>
        </p:txBody>
      </p:sp>
    </p:spTree>
    <p:extLst>
      <p:ext uri="{BB962C8B-B14F-4D97-AF65-F5344CB8AC3E}">
        <p14:creationId xmlns:p14="http://schemas.microsoft.com/office/powerpoint/2010/main" val="361809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887" y="19981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System Call</a:t>
            </a:r>
          </a:p>
        </p:txBody>
      </p:sp>
      <p:sp>
        <p:nvSpPr>
          <p:cNvPr id="11" name="Content Placeholder 10"/>
          <p:cNvSpPr>
            <a:spLocks noGrp="1"/>
          </p:cNvSpPr>
          <p:nvPr>
            <p:ph sz="half" idx="1"/>
          </p:nvPr>
        </p:nvSpPr>
        <p:spPr>
          <a:xfrm>
            <a:off x="889887" y="1300734"/>
            <a:ext cx="5181600" cy="5113714"/>
          </a:xfrm>
        </p:spPr>
        <p:txBody>
          <a:bodyPr>
            <a:noAutofit/>
          </a:bodyPr>
          <a:lstStyle/>
          <a:p>
            <a:pPr marL="0" indent="0" algn="just">
              <a:buNone/>
            </a:pPr>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 system call is the controlled entry point into the kernel code, allowing a process to request the kernel to perform a privileged operation. Before going into the details of how a system call works, following points need to be understood: </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 system call changes the processor state from user mode to kernel mode, so that the CPU can access protected kernel memory </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The set of system calls is fixed. Each system call is identified by a unique number </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Each system call may have a set of arguments that specify information to be transferred from user space to kernel space and vice versa</a:t>
            </a:r>
          </a:p>
          <a:p>
            <a:pPr algn="just"/>
            <a:r>
              <a:rPr lang="en-US" sz="1800" dirty="0">
                <a:latin typeface="Arial Unicode MS" panose="020B0604020202020204" pitchFamily="34" charset="-128"/>
                <a:ea typeface="Arial Unicode MS" panose="020B0604020202020204" pitchFamily="34" charset="-128"/>
                <a:cs typeface="Arial Unicode MS" panose="020B0604020202020204" pitchFamily="34" charset="-128"/>
              </a:rPr>
              <a:t>All OS’s offer their own System Calls</a:t>
            </a:r>
          </a:p>
        </p:txBody>
      </p:sp>
      <p:pic>
        <p:nvPicPr>
          <p:cNvPr id="4" name="Content Placeholder 3"/>
          <p:cNvPicPr>
            <a:picLocks noGrp="1" noChangeAspect="1"/>
          </p:cNvPicPr>
          <p:nvPr>
            <p:ph sz="half" idx="2"/>
          </p:nvPr>
        </p:nvPicPr>
        <p:blipFill>
          <a:blip r:embed="rId3"/>
          <a:stretch>
            <a:fillRect/>
          </a:stretch>
        </p:blipFill>
        <p:spPr>
          <a:xfrm>
            <a:off x="6275574" y="1300735"/>
            <a:ext cx="5628520" cy="4513212"/>
          </a:xfrm>
          <a:prstGeom prst="rect">
            <a:avLst/>
          </a:prstGeom>
        </p:spPr>
      </p:pic>
    </p:spTree>
    <p:extLst>
      <p:ext uri="{BB962C8B-B14F-4D97-AF65-F5344CB8AC3E}">
        <p14:creationId xmlns:p14="http://schemas.microsoft.com/office/powerpoint/2010/main" val="1679258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212" y="13624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Users, Programs and Processes</a:t>
            </a:r>
          </a:p>
        </p:txBody>
      </p:sp>
      <p:sp>
        <p:nvSpPr>
          <p:cNvPr id="5" name="Content Placeholder 4"/>
          <p:cNvSpPr>
            <a:spLocks noGrp="1"/>
          </p:cNvSpPr>
          <p:nvPr>
            <p:ph idx="1"/>
          </p:nvPr>
        </p:nvSpPr>
        <p:spPr>
          <a:xfrm>
            <a:off x="879303" y="1202500"/>
            <a:ext cx="10515600" cy="4639830"/>
          </a:xfrm>
        </p:spPr>
        <p:txBody>
          <a:bodyPr>
            <a:no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Users have accounts on the system. Users write programs, then execute programs. Different users may execute same program. One user may execute many instances of the same program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 Program by itself is not a Process: Program is a passive entity like the contents of a file stored on a disk. Process is an active entity, in which the Program Counter specifies the next instruction to be executed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 Process is </a:t>
            </a:r>
          </a:p>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A program in execution </a:t>
            </a:r>
          </a:p>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An instance of a program running on a computer </a:t>
            </a:r>
          </a:p>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An entity that can be assigned to and executed on a processor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 UNIX system creates a process every time you run an external command, and the process is removed from the system when the command finishes its execution </a:t>
            </a:r>
          </a:p>
        </p:txBody>
      </p:sp>
    </p:spTree>
    <p:extLst>
      <p:ext uri="{BB962C8B-B14F-4D97-AF65-F5344CB8AC3E}">
        <p14:creationId xmlns:p14="http://schemas.microsoft.com/office/powerpoint/2010/main" val="1336034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CPU Bound and I/O Bound Processes </a:t>
            </a:r>
          </a:p>
        </p:txBody>
      </p:sp>
      <p:sp>
        <p:nvSpPr>
          <p:cNvPr id="5" name="Content Placeholder 4"/>
          <p:cNvSpPr>
            <a:spLocks noGrp="1"/>
          </p:cNvSpPr>
          <p:nvPr>
            <p:ph idx="1"/>
          </p:nvPr>
        </p:nvSpPr>
        <p:spPr>
          <a:xfrm>
            <a:off x="838200" y="1186656"/>
            <a:ext cx="10515600" cy="4639830"/>
          </a:xfrm>
        </p:spPr>
        <p:txBody>
          <a:bodyPr>
            <a:normAutofit lnSpcReduction="10000"/>
          </a:bodyPr>
          <a:lstStyle/>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I/O-bound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I/O than computations; Many short CPU bursts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Examples: Word processing, text editors. Billing system of WAPDA which involves lot of printing.</a:t>
            </a:r>
          </a:p>
          <a:p>
            <a:pPr algn="just"/>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CPU-bound</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process – spends more time doing computations; Few very long CPU bursts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Examples: Simulation of NW traffic involving lot of mathematical calculation, scientific applications involving matrix multiplication, DSP applications </a:t>
            </a:r>
          </a:p>
          <a:p>
            <a:pPr marL="0" indent="0">
              <a:buNone/>
            </a:pP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3"/>
          <a:stretch>
            <a:fillRect/>
          </a:stretch>
        </p:blipFill>
        <p:spPr>
          <a:xfrm>
            <a:off x="1371600" y="2903100"/>
            <a:ext cx="9448800" cy="838200"/>
          </a:xfrm>
          <a:prstGeom prst="rect">
            <a:avLst/>
          </a:prstGeom>
        </p:spPr>
      </p:pic>
      <p:pic>
        <p:nvPicPr>
          <p:cNvPr id="6" name="Picture 5"/>
          <p:cNvPicPr>
            <a:picLocks noChangeAspect="1"/>
          </p:cNvPicPr>
          <p:nvPr/>
        </p:nvPicPr>
        <p:blipFill>
          <a:blip r:embed="rId4"/>
          <a:stretch>
            <a:fillRect/>
          </a:stretch>
        </p:blipFill>
        <p:spPr>
          <a:xfrm>
            <a:off x="1457325" y="5816798"/>
            <a:ext cx="9277350" cy="733425"/>
          </a:xfrm>
          <a:prstGeom prst="rect">
            <a:avLst/>
          </a:prstGeom>
        </p:spPr>
      </p:pic>
    </p:spTree>
    <p:extLst>
      <p:ext uri="{BB962C8B-B14F-4D97-AF65-F5344CB8AC3E}">
        <p14:creationId xmlns:p14="http://schemas.microsoft.com/office/powerpoint/2010/main" val="227406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303" y="350440"/>
            <a:ext cx="10515600" cy="1325563"/>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p>
        </p:txBody>
      </p:sp>
      <p:sp>
        <p:nvSpPr>
          <p:cNvPr id="5" name="Content Placeholder 4"/>
          <p:cNvSpPr>
            <a:spLocks noGrp="1"/>
          </p:cNvSpPr>
          <p:nvPr>
            <p:ph idx="1"/>
          </p:nvPr>
        </p:nvSpPr>
        <p:spPr>
          <a:xfrm>
            <a:off x="838200" y="1678663"/>
            <a:ext cx="10515600" cy="4639830"/>
          </a:xfrm>
        </p:spPr>
        <p:txBody>
          <a:bodyPr>
            <a:normAutofit fontScale="850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Broadly speaking the life of a process consist of CPU burst and I/O burst but in reality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process may be waiting for an event to occur; e.g. a process has created a child process and is waiting for it to return the result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process may be waiting for a resource which is not available at this time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has gone to sleep for some time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So generally speaking a Process may be in one of the following five states: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new: The process is being created (Disk to Memory)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ready: The process is in main memory waiting to be assigned to a processor</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running: Instructions are being executed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waiting: The process is waiting for some event to occur (I/O completion or reception of a signal)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terminated: The process has finished execution </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415997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431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5-State Process Model</a:t>
            </a:r>
          </a:p>
        </p:txBody>
      </p:sp>
      <p:sp>
        <p:nvSpPr>
          <p:cNvPr id="3" name="Content Placeholder 2"/>
          <p:cNvSpPr>
            <a:spLocks noGrp="1"/>
          </p:cNvSpPr>
          <p:nvPr>
            <p:ph sz="half" idx="1"/>
          </p:nvPr>
        </p:nvSpPr>
        <p:spPr>
          <a:xfrm>
            <a:off x="717978" y="1493116"/>
            <a:ext cx="5181600" cy="4351338"/>
          </a:xfrm>
        </p:spPr>
        <p:txBody>
          <a:bodyPr>
            <a:normAutofit fontScale="92500" lnSpcReduction="2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As a process executes, it changes state: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new: The process is being created</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ready: The process is waiting to run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running: Instructions are being executed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waiting: Process waiting for some event to occur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terminated: The process has finished execution</a:t>
            </a:r>
          </a:p>
        </p:txBody>
      </p:sp>
      <p:pic>
        <p:nvPicPr>
          <p:cNvPr id="6" name="Content Placeholder 5"/>
          <p:cNvPicPr>
            <a:picLocks noGrp="1" noChangeAspect="1"/>
          </p:cNvPicPr>
          <p:nvPr>
            <p:ph sz="half" idx="2"/>
          </p:nvPr>
        </p:nvPicPr>
        <p:blipFill>
          <a:blip r:embed="rId3"/>
          <a:stretch>
            <a:fillRect/>
          </a:stretch>
        </p:blipFill>
        <p:spPr>
          <a:xfrm>
            <a:off x="6019800" y="1493116"/>
            <a:ext cx="5791498" cy="2286117"/>
          </a:xfrm>
          <a:prstGeom prst="rect">
            <a:avLst/>
          </a:prstGeom>
        </p:spPr>
      </p:pic>
      <p:pic>
        <p:nvPicPr>
          <p:cNvPr id="7" name="Picture 6"/>
          <p:cNvPicPr>
            <a:picLocks noChangeAspect="1"/>
          </p:cNvPicPr>
          <p:nvPr/>
        </p:nvPicPr>
        <p:blipFill>
          <a:blip r:embed="rId4"/>
          <a:stretch>
            <a:fillRect/>
          </a:stretch>
        </p:blipFill>
        <p:spPr>
          <a:xfrm>
            <a:off x="6129093" y="3779233"/>
            <a:ext cx="5551055" cy="2580143"/>
          </a:xfrm>
          <a:prstGeom prst="rect">
            <a:avLst/>
          </a:prstGeom>
        </p:spPr>
      </p:pic>
    </p:spTree>
    <p:extLst>
      <p:ext uri="{BB962C8B-B14F-4D97-AF65-F5344CB8AC3E}">
        <p14:creationId xmlns:p14="http://schemas.microsoft.com/office/powerpoint/2010/main" val="62951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540" y="8021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Topics</a:t>
            </a:r>
          </a:p>
        </p:txBody>
      </p:sp>
      <p:sp>
        <p:nvSpPr>
          <p:cNvPr id="3" name="Content Placeholder 2"/>
          <p:cNvSpPr>
            <a:spLocks noGrp="1"/>
          </p:cNvSpPr>
          <p:nvPr>
            <p:ph idx="1"/>
          </p:nvPr>
        </p:nvSpPr>
        <p:spPr>
          <a:xfrm>
            <a:off x="1196586" y="1220816"/>
            <a:ext cx="10515600" cy="4351338"/>
          </a:xfrm>
        </p:spPr>
        <p:txBody>
          <a:bodyPr>
            <a:noAutofit/>
          </a:bodyPr>
          <a:lstStyle/>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What is an OS?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Multiprogramming vs Multitasking</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User Mode &amp; Kernel Mode</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System Call, Interrupt, Trap &amp; Signal</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Processes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Threads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Scheduling Algorithms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Linux History</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Pros &amp; Cons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Distributions</a:t>
            </a:r>
          </a:p>
          <a:p>
            <a:r>
              <a:rPr lang="en-US" sz="2100" dirty="0">
                <a:latin typeface="Arial Unicode MS" panose="020B0604020202020204" pitchFamily="34" charset="-128"/>
                <a:ea typeface="Arial Unicode MS" panose="020B0604020202020204" pitchFamily="34" charset="-128"/>
                <a:cs typeface="Arial Unicode MS" panose="020B0604020202020204" pitchFamily="34" charset="-128"/>
              </a:rPr>
              <a:t>Virtualization</a:t>
            </a:r>
          </a:p>
          <a:p>
            <a:endParaRPr lang="en-US" sz="21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9676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9303"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Process Scheduling Queues</a:t>
            </a:r>
          </a:p>
        </p:txBody>
      </p:sp>
      <p:sp>
        <p:nvSpPr>
          <p:cNvPr id="6" name="Content Placeholder 5"/>
          <p:cNvSpPr>
            <a:spLocks noGrp="1"/>
          </p:cNvSpPr>
          <p:nvPr>
            <p:ph idx="1"/>
          </p:nvPr>
        </p:nvSpPr>
        <p:spPr>
          <a:xfrm>
            <a:off x="619267" y="1521419"/>
            <a:ext cx="10953466" cy="4351338"/>
          </a:xfrm>
        </p:spPr>
        <p:txBody>
          <a:bodyPr>
            <a:normAutofit/>
          </a:bodyPr>
          <a:lstStyle/>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Job 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a process enters the system it is put into a job Queue. This queue consists of all processes in the system </a:t>
            </a:r>
          </a:p>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Ready Queue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This queue consists of processes that are residing in main memory and are ready and waiting to execute. It is generally stored as a link list </a:t>
            </a:r>
          </a:p>
          <a:p>
            <a:pPr algn="just"/>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Device Queues </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When the process is allocated the CPU, it executes for a while and eventually quits as it may need an I/O. The list of processes waiting for a particular I/O device is called a device queue. Each device has its own device queue </a:t>
            </a:r>
          </a:p>
          <a:p>
            <a:pPr algn="just"/>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A process in its life time will be migrating from one Q to another Q </a:t>
            </a:r>
          </a:p>
        </p:txBody>
      </p:sp>
    </p:spTree>
    <p:extLst>
      <p:ext uri="{BB962C8B-B14F-4D97-AF65-F5344CB8AC3E}">
        <p14:creationId xmlns:p14="http://schemas.microsoft.com/office/powerpoint/2010/main" val="2680826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3413" y="213962"/>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Queuing Diagram</a:t>
            </a:r>
          </a:p>
        </p:txBody>
      </p:sp>
      <p:pic>
        <p:nvPicPr>
          <p:cNvPr id="2" name="Content Placeholder 1"/>
          <p:cNvPicPr>
            <a:picLocks noGrp="1" noChangeAspect="1"/>
          </p:cNvPicPr>
          <p:nvPr>
            <p:ph idx="1"/>
          </p:nvPr>
        </p:nvPicPr>
        <p:blipFill>
          <a:blip r:embed="rId2"/>
          <a:stretch>
            <a:fillRect/>
          </a:stretch>
        </p:blipFill>
        <p:spPr>
          <a:xfrm>
            <a:off x="1091821" y="1272025"/>
            <a:ext cx="9793892" cy="5126472"/>
          </a:xfrm>
          <a:prstGeom prst="rect">
            <a:avLst/>
          </a:prstGeom>
        </p:spPr>
      </p:pic>
    </p:spTree>
    <p:extLst>
      <p:ext uri="{BB962C8B-B14F-4D97-AF65-F5344CB8AC3E}">
        <p14:creationId xmlns:p14="http://schemas.microsoft.com/office/powerpoint/2010/main" val="168607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3645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Orphan vs Zombie Process</a:t>
            </a:r>
          </a:p>
        </p:txBody>
      </p:sp>
      <p:sp>
        <p:nvSpPr>
          <p:cNvPr id="4" name="Text Placeholder 3"/>
          <p:cNvSpPr>
            <a:spLocks noGrp="1"/>
          </p:cNvSpPr>
          <p:nvPr>
            <p:ph type="body" idx="1"/>
          </p:nvPr>
        </p:nvSpPr>
        <p:spPr>
          <a:xfrm>
            <a:off x="1064277" y="1218424"/>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Orphan Process</a:t>
            </a:r>
          </a:p>
        </p:txBody>
      </p:sp>
      <p:sp>
        <p:nvSpPr>
          <p:cNvPr id="5" name="Content Placeholder 4"/>
          <p:cNvSpPr>
            <a:spLocks noGrp="1"/>
          </p:cNvSpPr>
          <p:nvPr>
            <p:ph sz="half" idx="2"/>
          </p:nvPr>
        </p:nvSpPr>
        <p:spPr>
          <a:xfrm>
            <a:off x="839788" y="2263906"/>
            <a:ext cx="5157787" cy="3684588"/>
          </a:xfrm>
        </p:spPr>
        <p:txBody>
          <a:bodyPr>
            <a:normAutofit/>
          </a:bodyPr>
          <a:lstStyle/>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If a parent has terminated before reaping its child, and the child process is still running, then that child is called orphan</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In UNIX all orphan processes are adopted by </a:t>
            </a:r>
            <a:r>
              <a:rPr lang="en-US" sz="2200" dirty="0" err="1">
                <a:latin typeface="Arial Unicode MS" panose="020B0604020202020204" pitchFamily="34" charset="-128"/>
                <a:ea typeface="Arial Unicode MS" panose="020B0604020202020204" pitchFamily="34" charset="-128"/>
                <a:cs typeface="Arial Unicode MS" panose="020B0604020202020204" pitchFamily="34" charset="-128"/>
              </a:rPr>
              <a:t>init</a:t>
            </a: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 or systemd which do the reaping</a:t>
            </a:r>
          </a:p>
        </p:txBody>
      </p:sp>
      <p:sp>
        <p:nvSpPr>
          <p:cNvPr id="6" name="Text Placeholder 5"/>
          <p:cNvSpPr>
            <a:spLocks noGrp="1"/>
          </p:cNvSpPr>
          <p:nvPr>
            <p:ph type="body" sz="quarter" idx="3"/>
          </p:nvPr>
        </p:nvSpPr>
        <p:spPr>
          <a:xfrm>
            <a:off x="6396689" y="1202995"/>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Zombie Process</a:t>
            </a:r>
          </a:p>
        </p:txBody>
      </p:sp>
      <p:sp>
        <p:nvSpPr>
          <p:cNvPr id="7" name="Content Placeholder 6"/>
          <p:cNvSpPr>
            <a:spLocks noGrp="1"/>
          </p:cNvSpPr>
          <p:nvPr>
            <p:ph sz="quarter" idx="4"/>
          </p:nvPr>
        </p:nvSpPr>
        <p:spPr>
          <a:xfrm>
            <a:off x="6172199" y="2263906"/>
            <a:ext cx="5457541" cy="3905995"/>
          </a:xfrm>
        </p:spPr>
        <p:txBody>
          <a:bodyPr>
            <a:normAutofit fontScale="77500" lnSpcReduction="2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Zombie Process is a process that has terminated but its parent has not collected its exit status and has not reaped it. So a parent must reap its children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When a process terminates but still is holding system resources like PCB and various tables maintained by OS. It is half-alive &amp; half-dead because it is holding resources like memory but it is never scheduled on the CPU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 only way to remove them from the system is to kill their parent, at which time they become orphan and adopted by inept or systemd</a:t>
            </a:r>
          </a:p>
        </p:txBody>
      </p:sp>
    </p:spTree>
    <p:extLst>
      <p:ext uri="{BB962C8B-B14F-4D97-AF65-F5344CB8AC3E}">
        <p14:creationId xmlns:p14="http://schemas.microsoft.com/office/powerpoint/2010/main" val="802157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365125"/>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Threads</a:t>
            </a:r>
          </a:p>
        </p:txBody>
      </p:sp>
      <p:sp>
        <p:nvSpPr>
          <p:cNvPr id="3" name="Content Placeholder 2"/>
          <p:cNvSpPr>
            <a:spLocks noGrp="1"/>
          </p:cNvSpPr>
          <p:nvPr>
            <p:ph idx="1"/>
          </p:nvPr>
        </p:nvSpPr>
        <p:spPr>
          <a:xfrm>
            <a:off x="879303" y="1606053"/>
            <a:ext cx="10515600" cy="4351338"/>
          </a:xfrm>
        </p:spPr>
        <p:txBody>
          <a:bodyPr>
            <a:normAutofit fontScale="92500" lnSpcReduction="10000"/>
          </a:bodyPr>
          <a:lstStyle/>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Every process has two characteristics: </a:t>
            </a: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Resource ownership </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process includes a virtual address space to hold the process image </a:t>
            </a:r>
          </a:p>
          <a:p>
            <a:pPr algn="just"/>
            <a:r>
              <a:rPr lang="en-US" b="1" dirty="0">
                <a:latin typeface="Arial Unicode MS" panose="020B0604020202020204" pitchFamily="34" charset="-128"/>
                <a:ea typeface="Arial Unicode MS" panose="020B0604020202020204" pitchFamily="34" charset="-128"/>
                <a:cs typeface="Arial Unicode MS" panose="020B0604020202020204" pitchFamily="34" charset="-128"/>
              </a:rPr>
              <a:t>Scheduling</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follows an execution path that may be interleaved with other processes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These two characteristics are treated independently by the operating system. The unit of resource ownership is referred to as a process, while the unit of dispatching is referred to as a thread </a:t>
            </a:r>
          </a:p>
          <a:p>
            <a:pPr marL="0" indent="0" algn="just">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thread is an execution context that is independently scheduled, but shares a single addresses space with other threads of the same process </a:t>
            </a:r>
          </a:p>
        </p:txBody>
      </p:sp>
    </p:spTree>
    <p:extLst>
      <p:ext uri="{BB962C8B-B14F-4D97-AF65-F5344CB8AC3E}">
        <p14:creationId xmlns:p14="http://schemas.microsoft.com/office/powerpoint/2010/main" val="169747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163" y="209352"/>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Threads </a:t>
            </a:r>
          </a:p>
        </p:txBody>
      </p:sp>
      <p:sp>
        <p:nvSpPr>
          <p:cNvPr id="4" name="Text Placeholder 3"/>
          <p:cNvSpPr>
            <a:spLocks noGrp="1"/>
          </p:cNvSpPr>
          <p:nvPr>
            <p:ph type="body" idx="1"/>
          </p:nvPr>
        </p:nvSpPr>
        <p:spPr>
          <a:xfrm>
            <a:off x="628015" y="974416"/>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Single Threaded Process</a:t>
            </a:r>
          </a:p>
        </p:txBody>
      </p:sp>
      <p:sp>
        <p:nvSpPr>
          <p:cNvPr id="5" name="Content Placeholder 4"/>
          <p:cNvSpPr>
            <a:spLocks noGrp="1"/>
          </p:cNvSpPr>
          <p:nvPr>
            <p:ph sz="half" idx="2"/>
          </p:nvPr>
        </p:nvSpPr>
        <p:spPr>
          <a:xfrm>
            <a:off x="839788" y="2200275"/>
            <a:ext cx="5157787" cy="3684588"/>
          </a:xfrm>
        </p:spPr>
        <p:txBody>
          <a:bodyPr/>
          <a:lstStyle/>
          <a:p>
            <a:r>
              <a:rPr lang="en-US" dirty="0"/>
              <a:t>  </a:t>
            </a:r>
          </a:p>
        </p:txBody>
      </p:sp>
      <p:sp>
        <p:nvSpPr>
          <p:cNvPr id="6" name="Text Placeholder 5"/>
          <p:cNvSpPr>
            <a:spLocks noGrp="1"/>
          </p:cNvSpPr>
          <p:nvPr>
            <p:ph type="body" sz="quarter" idx="3"/>
          </p:nvPr>
        </p:nvSpPr>
        <p:spPr>
          <a:xfrm>
            <a:off x="5997575" y="974416"/>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Multithreaded Process</a:t>
            </a:r>
          </a:p>
        </p:txBody>
      </p:sp>
      <p:pic>
        <p:nvPicPr>
          <p:cNvPr id="13" name="Picture 12"/>
          <p:cNvPicPr>
            <a:picLocks noChangeAspect="1"/>
          </p:cNvPicPr>
          <p:nvPr/>
        </p:nvPicPr>
        <p:blipFill>
          <a:blip r:embed="rId3"/>
          <a:stretch>
            <a:fillRect/>
          </a:stretch>
        </p:blipFill>
        <p:spPr>
          <a:xfrm>
            <a:off x="469644" y="1954501"/>
            <a:ext cx="5316158" cy="3782940"/>
          </a:xfrm>
          <a:prstGeom prst="rect">
            <a:avLst/>
          </a:prstGeom>
        </p:spPr>
      </p:pic>
      <p:pic>
        <p:nvPicPr>
          <p:cNvPr id="14" name="Picture 13"/>
          <p:cNvPicPr>
            <a:picLocks noChangeAspect="1"/>
          </p:cNvPicPr>
          <p:nvPr/>
        </p:nvPicPr>
        <p:blipFill>
          <a:blip r:embed="rId4"/>
          <a:stretch>
            <a:fillRect/>
          </a:stretch>
        </p:blipFill>
        <p:spPr>
          <a:xfrm>
            <a:off x="5894815" y="1871498"/>
            <a:ext cx="5847175" cy="3865943"/>
          </a:xfrm>
          <a:prstGeom prst="rect">
            <a:avLst/>
          </a:prstGeom>
        </p:spPr>
      </p:pic>
    </p:spTree>
    <p:extLst>
      <p:ext uri="{BB962C8B-B14F-4D97-AF65-F5344CB8AC3E}">
        <p14:creationId xmlns:p14="http://schemas.microsoft.com/office/powerpoint/2010/main" val="139648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574" y="18770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Threads </a:t>
            </a:r>
          </a:p>
        </p:txBody>
      </p:sp>
      <p:pic>
        <p:nvPicPr>
          <p:cNvPr id="9" name="Picture 8"/>
          <p:cNvPicPr>
            <a:picLocks noChangeAspect="1"/>
          </p:cNvPicPr>
          <p:nvPr/>
        </p:nvPicPr>
        <p:blipFill>
          <a:blip r:embed="rId3"/>
          <a:stretch>
            <a:fillRect/>
          </a:stretch>
        </p:blipFill>
        <p:spPr>
          <a:xfrm>
            <a:off x="1078173" y="1310184"/>
            <a:ext cx="9807540" cy="5127561"/>
          </a:xfrm>
          <a:prstGeom prst="rect">
            <a:avLst/>
          </a:prstGeom>
        </p:spPr>
      </p:pic>
    </p:spTree>
    <p:extLst>
      <p:ext uri="{BB962C8B-B14F-4D97-AF65-F5344CB8AC3E}">
        <p14:creationId xmlns:p14="http://schemas.microsoft.com/office/powerpoint/2010/main" val="278750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8770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Threads vs Process </a:t>
            </a:r>
          </a:p>
        </p:txBody>
      </p:sp>
      <p:sp>
        <p:nvSpPr>
          <p:cNvPr id="3" name="Text Placeholder 2"/>
          <p:cNvSpPr>
            <a:spLocks noGrp="1"/>
          </p:cNvSpPr>
          <p:nvPr>
            <p:ph type="body" idx="1"/>
          </p:nvPr>
        </p:nvSpPr>
        <p:spPr>
          <a:xfrm>
            <a:off x="1064277" y="1013222"/>
            <a:ext cx="5157787"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Similarities</a:t>
            </a:r>
          </a:p>
        </p:txBody>
      </p:sp>
      <p:sp>
        <p:nvSpPr>
          <p:cNvPr id="4" name="Content Placeholder 3"/>
          <p:cNvSpPr>
            <a:spLocks noGrp="1"/>
          </p:cNvSpPr>
          <p:nvPr>
            <p:ph sz="half" idx="2"/>
          </p:nvPr>
        </p:nvSpPr>
        <p:spPr>
          <a:xfrm>
            <a:off x="839788" y="2068346"/>
            <a:ext cx="5157787"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 thread can also be in one of many states like new, ready, running, blocked, terminated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Like processes only one thread is in running state (single CPU)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Like processes a thread can create a child thread</a:t>
            </a:r>
          </a:p>
        </p:txBody>
      </p:sp>
      <p:sp>
        <p:nvSpPr>
          <p:cNvPr id="5" name="Text Placeholder 4"/>
          <p:cNvSpPr>
            <a:spLocks noGrp="1"/>
          </p:cNvSpPr>
          <p:nvPr>
            <p:ph type="body" sz="quarter" idx="3"/>
          </p:nvPr>
        </p:nvSpPr>
        <p:spPr>
          <a:xfrm>
            <a:off x="6446553" y="974416"/>
            <a:ext cx="5183188" cy="823912"/>
          </a:xfrm>
        </p:spPr>
        <p:txBody>
          <a:bodyPr>
            <a:normAutofit/>
          </a:bodyPr>
          <a:lstStyle/>
          <a:p>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Differences</a:t>
            </a:r>
          </a:p>
        </p:txBody>
      </p:sp>
      <p:sp>
        <p:nvSpPr>
          <p:cNvPr id="6" name="Content Placeholder 5"/>
          <p:cNvSpPr>
            <a:spLocks noGrp="1"/>
          </p:cNvSpPr>
          <p:nvPr>
            <p:ph sz="quarter" idx="4"/>
          </p:nvPr>
        </p:nvSpPr>
        <p:spPr>
          <a:xfrm>
            <a:off x="6211715" y="2068346"/>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No “automatic” protection mechanism is in place for threads—they are meant to help each other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Every process has its own address space, while all threads within a process operate within the same address space </a:t>
            </a:r>
          </a:p>
        </p:txBody>
      </p:sp>
    </p:spTree>
    <p:extLst>
      <p:ext uri="{BB962C8B-B14F-4D97-AF65-F5344CB8AC3E}">
        <p14:creationId xmlns:p14="http://schemas.microsoft.com/office/powerpoint/2010/main" val="421994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00062"/>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Scheduling Algorithms </a:t>
            </a:r>
          </a:p>
        </p:txBody>
      </p:sp>
      <p:sp>
        <p:nvSpPr>
          <p:cNvPr id="7" name="Content Placeholder 6"/>
          <p:cNvSpPr>
            <a:spLocks noGrp="1"/>
          </p:cNvSpPr>
          <p:nvPr>
            <p:ph idx="1"/>
          </p:nvPr>
        </p:nvSpPr>
        <p:spPr/>
        <p:txBody>
          <a:bodyPr>
            <a:normAutofit/>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FCFS</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SJF</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Priority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Round Robin </a:t>
            </a:r>
          </a:p>
        </p:txBody>
      </p:sp>
    </p:spTree>
    <p:extLst>
      <p:ext uri="{BB962C8B-B14F-4D97-AF65-F5344CB8AC3E}">
        <p14:creationId xmlns:p14="http://schemas.microsoft.com/office/powerpoint/2010/main" val="1081809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6" y="365125"/>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Name some OSs</a:t>
            </a:r>
          </a:p>
        </p:txBody>
      </p:sp>
      <p:sp>
        <p:nvSpPr>
          <p:cNvPr id="7" name="Content Placeholder 6"/>
          <p:cNvSpPr>
            <a:spLocks noGrp="1"/>
          </p:cNvSpPr>
          <p:nvPr>
            <p:ph idx="1"/>
          </p:nvPr>
        </p:nvSpPr>
        <p:spPr>
          <a:xfrm>
            <a:off x="838200" y="1690688"/>
            <a:ext cx="10515600" cy="4351338"/>
          </a:xfrm>
        </p:spPr>
        <p:txBody>
          <a:bodyPr>
            <a:normAutofit lnSpcReduction="10000"/>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UNIX</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Linux</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Sun Solaris</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Mac</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Android</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IOS</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Symbian</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BlackBerry</a:t>
            </a:r>
          </a:p>
        </p:txBody>
      </p:sp>
    </p:spTree>
    <p:extLst>
      <p:ext uri="{BB962C8B-B14F-4D97-AF65-F5344CB8AC3E}">
        <p14:creationId xmlns:p14="http://schemas.microsoft.com/office/powerpoint/2010/main" val="3584481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53" y="9593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Linux History </a:t>
            </a:r>
          </a:p>
        </p:txBody>
      </p:sp>
      <p:sp>
        <p:nvSpPr>
          <p:cNvPr id="3" name="Content Placeholder 2"/>
          <p:cNvSpPr>
            <a:spLocks noGrp="1"/>
          </p:cNvSpPr>
          <p:nvPr>
            <p:ph idx="1"/>
          </p:nvPr>
        </p:nvSpPr>
        <p:spPr>
          <a:xfrm>
            <a:off x="563053" y="1156884"/>
            <a:ext cx="10790747" cy="4351338"/>
          </a:xfrm>
        </p:spPr>
        <p:txBody>
          <a:bodyPr>
            <a:noAutofit/>
          </a:bodyPr>
          <a:lstStyle/>
          <a:p>
            <a:pPr marL="0" indent="0" algn="just">
              <a:buNone/>
            </a:pP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UNIX</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In 1969 at Bell Laboratories UNIX was deployed.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Simple and elegant.</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Written in the C programming language instead of in assembly code.</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Able to recycle code. </a:t>
            </a:r>
          </a:p>
          <a:p>
            <a:pPr algn="just"/>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The code recycling features were very important. Until then, all commercially available computer systems were written in a code specifically developed for one system. UNIX on the other hand needed only a small piece of that special code, which is now commonly named the kernel. This kernel is the only piece of code</a:t>
            </a:r>
            <a:b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sz="2200" dirty="0">
                <a:latin typeface="Arial Unicode MS" panose="020B0604020202020204" pitchFamily="34" charset="-128"/>
                <a:ea typeface="Arial Unicode MS" panose="020B0604020202020204" pitchFamily="34" charset="-128"/>
                <a:cs typeface="Arial Unicode MS" panose="020B0604020202020204" pitchFamily="34" charset="-128"/>
              </a:rPr>
              <a:t>that needs to be adapted for every specific system and forms the base of the UNIX  system. The operating system and all other functions were built around this kernel and written in a higher programming language, C</a:t>
            </a:r>
          </a:p>
        </p:txBody>
      </p:sp>
    </p:spTree>
    <p:extLst>
      <p:ext uri="{BB962C8B-B14F-4D97-AF65-F5344CB8AC3E}">
        <p14:creationId xmlns:p14="http://schemas.microsoft.com/office/powerpoint/2010/main" val="170077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7" y="543085"/>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What is an OS? </a:t>
            </a:r>
          </a:p>
        </p:txBody>
      </p:sp>
      <p:sp>
        <p:nvSpPr>
          <p:cNvPr id="3" name="Content Placeholder 2"/>
          <p:cNvSpPr>
            <a:spLocks noGrp="1"/>
          </p:cNvSpPr>
          <p:nvPr>
            <p:ph idx="1"/>
          </p:nvPr>
        </p:nvSpPr>
        <p:spPr>
          <a:xfrm>
            <a:off x="879303" y="1689146"/>
            <a:ext cx="10515600" cy="4561527"/>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 OS is a program running at all times on the computer (usually called the kernel), that controls the execution of application programs and acts as an interface between the user of a computer and the computer hardware</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Provides an orderly and controlled allocation of the processor(s), memory(</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ies</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and I/O devices among the various programs competing for them.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Sits between programs &amp; hardware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Sits between different programs </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 Sits between different users</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Primary goal of OS is convenience of user and secondary goal is efficient operation of the computer system.</a:t>
            </a:r>
          </a:p>
        </p:txBody>
      </p:sp>
    </p:spTree>
    <p:extLst>
      <p:ext uri="{BB962C8B-B14F-4D97-AF65-F5344CB8AC3E}">
        <p14:creationId xmlns:p14="http://schemas.microsoft.com/office/powerpoint/2010/main" val="3024130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615"/>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Linux History </a:t>
            </a:r>
          </a:p>
        </p:txBody>
      </p:sp>
      <p:pic>
        <p:nvPicPr>
          <p:cNvPr id="4" name="Content Placeholder 3"/>
          <p:cNvPicPr>
            <a:picLocks noGrp="1" noChangeAspect="1"/>
          </p:cNvPicPr>
          <p:nvPr>
            <p:ph idx="1"/>
          </p:nvPr>
        </p:nvPicPr>
        <p:blipFill>
          <a:blip r:embed="rId3"/>
          <a:stretch>
            <a:fillRect/>
          </a:stretch>
        </p:blipFill>
        <p:spPr>
          <a:xfrm>
            <a:off x="838199" y="1369699"/>
            <a:ext cx="10047513" cy="4687567"/>
          </a:xfrm>
          <a:prstGeom prst="rect">
            <a:avLst/>
          </a:prstGeom>
        </p:spPr>
      </p:pic>
    </p:spTree>
    <p:extLst>
      <p:ext uri="{BB962C8B-B14F-4D97-AF65-F5344CB8AC3E}">
        <p14:creationId xmlns:p14="http://schemas.microsoft.com/office/powerpoint/2010/main" val="2082864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019" y="223972"/>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Distributions </a:t>
            </a:r>
          </a:p>
        </p:txBody>
      </p:sp>
      <p:sp>
        <p:nvSpPr>
          <p:cNvPr id="3" name="Content Placeholder 2"/>
          <p:cNvSpPr>
            <a:spLocks noGrp="1"/>
          </p:cNvSpPr>
          <p:nvPr>
            <p:ph idx="1"/>
          </p:nvPr>
        </p:nvSpPr>
        <p:spPr>
          <a:xfrm>
            <a:off x="879303" y="1340237"/>
            <a:ext cx="10515600" cy="4351338"/>
          </a:xfrm>
        </p:spPr>
        <p:txBody>
          <a:bodyPr>
            <a:normAutofit/>
          </a:bodyPr>
          <a:lstStyle/>
          <a:p>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A Linux distribution includes a kernel and a collection of applications. – Linux kernel – Applications (GNU, etc) – Desktop (Gnome, KDE, etc.)</a:t>
            </a:r>
          </a:p>
          <a:p>
            <a:r>
              <a:rPr lang="en-US" sz="2500" dirty="0">
                <a:latin typeface="Arial Unicode MS" panose="020B0604020202020204" pitchFamily="34" charset="-128"/>
                <a:ea typeface="Arial Unicode MS" panose="020B0604020202020204" pitchFamily="34" charset="-128"/>
                <a:cs typeface="Arial Unicode MS" panose="020B0604020202020204" pitchFamily="34" charset="-128"/>
              </a:rPr>
              <a:t>Dozens of distributions available to suit a large variety of needs. – RedHat, SUSE, Ubuntu, CentOS, Debian</a:t>
            </a:r>
          </a:p>
        </p:txBody>
      </p:sp>
      <p:pic>
        <p:nvPicPr>
          <p:cNvPr id="5" name="Content Placeholder 8"/>
          <p:cNvPicPr>
            <a:picLocks noChangeAspect="1"/>
          </p:cNvPicPr>
          <p:nvPr/>
        </p:nvPicPr>
        <p:blipFill>
          <a:blip r:embed="rId2"/>
          <a:stretch>
            <a:fillRect/>
          </a:stretch>
        </p:blipFill>
        <p:spPr>
          <a:xfrm>
            <a:off x="1084019" y="3084395"/>
            <a:ext cx="9801693" cy="3262586"/>
          </a:xfrm>
          <a:prstGeom prst="rect">
            <a:avLst/>
          </a:prstGeom>
        </p:spPr>
      </p:pic>
    </p:spTree>
    <p:extLst>
      <p:ext uri="{BB962C8B-B14F-4D97-AF65-F5344CB8AC3E}">
        <p14:creationId xmlns:p14="http://schemas.microsoft.com/office/powerpoint/2010/main" val="383489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Pros &amp; Cons </a:t>
            </a:r>
          </a:p>
        </p:txBody>
      </p:sp>
      <p:sp>
        <p:nvSpPr>
          <p:cNvPr id="4" name="Text Placeholder 3"/>
          <p:cNvSpPr>
            <a:spLocks noGrp="1"/>
          </p:cNvSpPr>
          <p:nvPr>
            <p:ph type="body" idx="1"/>
          </p:nvPr>
        </p:nvSpPr>
        <p:spPr>
          <a:xfrm>
            <a:off x="1064277" y="1320603"/>
            <a:ext cx="5157787" cy="823912"/>
          </a:xfrm>
        </p:spPr>
        <p:txBody>
          <a:bodyPr>
            <a:noAutofit/>
          </a:bodyPr>
          <a:lstStyle/>
          <a:p>
            <a:endParaRPr 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Pros</a:t>
            </a:r>
          </a:p>
        </p:txBody>
      </p:sp>
      <p:sp>
        <p:nvSpPr>
          <p:cNvPr id="3" name="Content Placeholder 2"/>
          <p:cNvSpPr>
            <a:spLocks noGrp="1"/>
          </p:cNvSpPr>
          <p:nvPr>
            <p:ph sz="half" idx="2"/>
          </p:nvPr>
        </p:nvSpPr>
        <p:spPr>
          <a:xfrm>
            <a:off x="839788" y="2278161"/>
            <a:ext cx="5157787" cy="3684588"/>
          </a:xfrm>
        </p:spPr>
        <p:txBody>
          <a:bodyPr>
            <a:no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Open Source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Kernel is free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was made to keep on running</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secure and versatile</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scalable</a:t>
            </a:r>
          </a:p>
          <a:p>
            <a:pPr marL="0" indent="0">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0" indent="0">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a:t>
            </a:r>
          </a:p>
          <a:p>
            <a:pPr marL="0" indent="0">
              <a:buNone/>
            </a:pP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ext Placeholder 4"/>
          <p:cNvSpPr>
            <a:spLocks noGrp="1"/>
          </p:cNvSpPr>
          <p:nvPr>
            <p:ph type="body" sz="quarter" idx="3"/>
          </p:nvPr>
        </p:nvSpPr>
        <p:spPr>
          <a:xfrm>
            <a:off x="6446553" y="1320603"/>
            <a:ext cx="5183188" cy="823912"/>
          </a:xfrm>
        </p:spPr>
        <p:txBody>
          <a:bodyPr>
            <a:normAutofit/>
          </a:bodyPr>
          <a:lstStyle/>
          <a:p>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Cons</a:t>
            </a:r>
          </a:p>
        </p:txBody>
      </p:sp>
      <p:sp>
        <p:nvSpPr>
          <p:cNvPr id="6" name="Content Placeholder 5"/>
          <p:cNvSpPr>
            <a:spLocks noGrp="1"/>
          </p:cNvSpPr>
          <p:nvPr>
            <p:ph sz="quarter" idx="4"/>
          </p:nvPr>
        </p:nvSpPr>
        <p:spPr>
          <a:xfrm>
            <a:off x="6172200" y="2278161"/>
            <a:ext cx="5183188"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There are far too many different distributions</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Linux is not very user friendly and confusing for beginners</a:t>
            </a:r>
          </a:p>
        </p:txBody>
      </p:sp>
    </p:spTree>
    <p:extLst>
      <p:ext uri="{BB962C8B-B14F-4D97-AF65-F5344CB8AC3E}">
        <p14:creationId xmlns:p14="http://schemas.microsoft.com/office/powerpoint/2010/main" val="2346209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473" y="284443"/>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Configuring Ubuntu for Lab </a:t>
            </a:r>
          </a:p>
        </p:txBody>
      </p:sp>
      <p:sp>
        <p:nvSpPr>
          <p:cNvPr id="3" name="Content Placeholder 2"/>
          <p:cNvSpPr>
            <a:spLocks noGrp="1"/>
          </p:cNvSpPr>
          <p:nvPr>
            <p:ph idx="1"/>
          </p:nvPr>
        </p:nvSpPr>
        <p:spPr>
          <a:xfrm>
            <a:off x="838200" y="1690688"/>
            <a:ext cx="10515600" cy="4351338"/>
          </a:xfrm>
        </p:spPr>
        <p:txBody>
          <a:bodyPr>
            <a:normAutofit/>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Ubuntu on your local machine as the host OS.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3"/>
              </a:rPr>
              <a:t>https://ubuntu.com/tutorials/install-ubuntu-desktop#1-overview</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Ubuntu on WSL on Windows 10</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4"/>
              </a:rPr>
              <a:t>https://ubuntu.com/tutorials/install-ubuntu-on-wsl2-on-windows-10#1-overview</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Install a Hypervisor (Virtual Box) on your windows machine and install Ubuntu image on the hypervisor.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hlinkClick r:id="rId5"/>
              </a:rPr>
              <a:t>https://www.toptechskills.com/linux-tutorials-courses/how-to-install-ubuntu-1804-bionic-virtualbox/</a:t>
            </a: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776733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sz="half" idx="2"/>
          </p:nvPr>
        </p:nvSpPr>
        <p:spPr>
          <a:xfrm>
            <a:off x="736600" y="1473883"/>
            <a:ext cx="5181600" cy="4640314"/>
          </a:xfrm>
        </p:spPr>
        <p:txBody>
          <a:bodyPr>
            <a:normAutofit fontScale="92500" lnSpcReduction="10000"/>
          </a:bodyPr>
          <a:lstStyle/>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is a framework or methodology of dividing the resources of a computer system into multiple execution environments</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is a Technology that transforms hardware into software</a:t>
            </a:r>
          </a:p>
          <a:p>
            <a:pPr algn="just"/>
            <a:r>
              <a:rPr lang="en-US" dirty="0">
                <a:latin typeface="Arial Unicode MS" panose="020B0604020202020204" pitchFamily="34" charset="-128"/>
                <a:ea typeface="Arial Unicode MS" panose="020B0604020202020204" pitchFamily="34" charset="-128"/>
                <a:cs typeface="Arial Unicode MS" panose="020B0604020202020204" pitchFamily="34" charset="-128"/>
              </a:rPr>
              <a:t>Virtualization allows to run multiple operating systems as virtual machines. Each copy of an operating system is installed in to a virtual machine. </a:t>
            </a:r>
          </a:p>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Content Placeholder 6"/>
          <p:cNvPicPr>
            <a:picLocks noGrp="1" noChangeAspect="1"/>
          </p:cNvPicPr>
          <p:nvPr>
            <p:ph sz="half" idx="1"/>
          </p:nvPr>
        </p:nvPicPr>
        <p:blipFill>
          <a:blip r:embed="rId2"/>
          <a:stretch>
            <a:fillRect/>
          </a:stretch>
        </p:blipFill>
        <p:spPr>
          <a:xfrm>
            <a:off x="6096000" y="1473883"/>
            <a:ext cx="5947522" cy="3833408"/>
          </a:xfrm>
          <a:prstGeom prst="rect">
            <a:avLst/>
          </a:prstGeom>
        </p:spPr>
      </p:pic>
    </p:spTree>
    <p:extLst>
      <p:ext uri="{BB962C8B-B14F-4D97-AF65-F5344CB8AC3E}">
        <p14:creationId xmlns:p14="http://schemas.microsoft.com/office/powerpoint/2010/main" val="234652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860" y="350439"/>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idx="1"/>
          </p:nvPr>
        </p:nvSpPr>
        <p:spPr>
          <a:xfrm>
            <a:off x="838200" y="1606053"/>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A stack: combination of infrastructure, OS, and applications required to support a service. </a:t>
            </a:r>
          </a:p>
        </p:txBody>
      </p:sp>
      <p:pic>
        <p:nvPicPr>
          <p:cNvPr id="5" name="Picture 4"/>
          <p:cNvPicPr>
            <a:picLocks noChangeAspect="1"/>
          </p:cNvPicPr>
          <p:nvPr/>
        </p:nvPicPr>
        <p:blipFill>
          <a:blip r:embed="rId2"/>
          <a:stretch>
            <a:fillRect/>
          </a:stretch>
        </p:blipFill>
        <p:spPr>
          <a:xfrm>
            <a:off x="1957066" y="2414930"/>
            <a:ext cx="8033095" cy="3332164"/>
          </a:xfrm>
          <a:prstGeom prst="rect">
            <a:avLst/>
          </a:prstGeom>
        </p:spPr>
      </p:pic>
    </p:spTree>
    <p:extLst>
      <p:ext uri="{BB962C8B-B14F-4D97-AF65-F5344CB8AC3E}">
        <p14:creationId xmlns:p14="http://schemas.microsoft.com/office/powerpoint/2010/main" val="25585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563393"/>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Solves Problem</a:t>
            </a:r>
          </a:p>
        </p:txBody>
      </p:sp>
      <p:sp>
        <p:nvSpPr>
          <p:cNvPr id="3" name="Content Placeholder 2"/>
          <p:cNvSpPr>
            <a:spLocks noGrp="1"/>
          </p:cNvSpPr>
          <p:nvPr>
            <p:ph idx="1"/>
          </p:nvPr>
        </p:nvSpPr>
        <p:spPr>
          <a:xfrm>
            <a:off x="838200" y="1944786"/>
            <a:ext cx="10515600" cy="4351338"/>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Servers become as easy to maintain as software. </a:t>
            </a:r>
          </a:p>
          <a:p>
            <a:pPr marL="0" indent="0">
              <a:buNone/>
            </a:pP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 It’s easier to move software around than physical servers. </a:t>
            </a:r>
          </a:p>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No need to purchase a separate server for each user or team because virtualization provides partitioning. </a:t>
            </a:r>
          </a:p>
        </p:txBody>
      </p:sp>
    </p:spTree>
    <p:extLst>
      <p:ext uri="{BB962C8B-B14F-4D97-AF65-F5344CB8AC3E}">
        <p14:creationId xmlns:p14="http://schemas.microsoft.com/office/powerpoint/2010/main" val="344655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16"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a:t>
            </a:r>
          </a:p>
        </p:txBody>
      </p:sp>
      <p:sp>
        <p:nvSpPr>
          <p:cNvPr id="3" name="Content Placeholder 2"/>
          <p:cNvSpPr>
            <a:spLocks noGrp="1"/>
          </p:cNvSpPr>
          <p:nvPr>
            <p:ph idx="1"/>
          </p:nvPr>
        </p:nvSpPr>
        <p:spPr>
          <a:xfrm>
            <a:off x="879143" y="1548534"/>
            <a:ext cx="10515600" cy="4351338"/>
          </a:xfrm>
        </p:spPr>
        <p:txBody>
          <a:bodyPr>
            <a:normAutofit/>
          </a:bodyPr>
          <a:lstStyle/>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Host 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physical server that supports multiple virtual machines. </a:t>
            </a:r>
          </a:p>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Virtual machine</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virtualized server instance running on a host machine (also known as an instance or a workload). </a:t>
            </a:r>
          </a:p>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Host 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bare-metal server. </a:t>
            </a:r>
          </a:p>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Guest OS</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operating system running on a virtual machine. </a:t>
            </a:r>
          </a:p>
          <a:p>
            <a:r>
              <a:rPr lang="en-US" sz="2600" b="1" dirty="0">
                <a:latin typeface="Arial Unicode MS" panose="020B0604020202020204" pitchFamily="34" charset="-128"/>
                <a:ea typeface="Arial Unicode MS" panose="020B0604020202020204" pitchFamily="34" charset="-128"/>
                <a:cs typeface="Arial Unicode MS" panose="020B0604020202020204" pitchFamily="34" charset="-128"/>
              </a:rPr>
              <a:t>Hypervisor</a:t>
            </a:r>
            <a:r>
              <a:rPr lang="en-US" sz="2600" dirty="0">
                <a:latin typeface="Arial Unicode MS" panose="020B0604020202020204" pitchFamily="34" charset="-128"/>
                <a:ea typeface="Arial Unicode MS" panose="020B0604020202020204" pitchFamily="34" charset="-128"/>
                <a:cs typeface="Arial Unicode MS" panose="020B0604020202020204" pitchFamily="34" charset="-128"/>
              </a:rPr>
              <a:t>: Software that emulates and manages the communication between virtual machines and the physical server. </a:t>
            </a:r>
          </a:p>
        </p:txBody>
      </p:sp>
    </p:spTree>
    <p:extLst>
      <p:ext uri="{BB962C8B-B14F-4D97-AF65-F5344CB8AC3E}">
        <p14:creationId xmlns:p14="http://schemas.microsoft.com/office/powerpoint/2010/main" val="4014200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32" y="190162"/>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Virtualization Types </a:t>
            </a:r>
          </a:p>
        </p:txBody>
      </p:sp>
      <p:sp>
        <p:nvSpPr>
          <p:cNvPr id="5" name="Text Placeholder 4"/>
          <p:cNvSpPr>
            <a:spLocks noGrp="1"/>
          </p:cNvSpPr>
          <p:nvPr>
            <p:ph type="body" idx="1"/>
          </p:nvPr>
        </p:nvSpPr>
        <p:spPr>
          <a:xfrm>
            <a:off x="1044745" y="928673"/>
            <a:ext cx="5157787"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Hardware Virtualization</a:t>
            </a:r>
          </a:p>
        </p:txBody>
      </p:sp>
      <p:sp>
        <p:nvSpPr>
          <p:cNvPr id="6" name="Content Placeholder 5"/>
          <p:cNvSpPr>
            <a:spLocks noGrp="1"/>
          </p:cNvSpPr>
          <p:nvPr>
            <p:ph sz="half" idx="2"/>
          </p:nvPr>
        </p:nvSpPr>
        <p:spPr>
          <a:xfrm>
            <a:off x="839787" y="1838323"/>
            <a:ext cx="5157787"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Part of physical server dedicated to a specific stack.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Big expensive mainframe-type systems</a:t>
            </a:r>
          </a:p>
        </p:txBody>
      </p:sp>
      <p:pic>
        <p:nvPicPr>
          <p:cNvPr id="9" name="Picture 8"/>
          <p:cNvPicPr>
            <a:picLocks noChangeAspect="1"/>
          </p:cNvPicPr>
          <p:nvPr/>
        </p:nvPicPr>
        <p:blipFill>
          <a:blip r:embed="rId2"/>
          <a:stretch>
            <a:fillRect/>
          </a:stretch>
        </p:blipFill>
        <p:spPr>
          <a:xfrm>
            <a:off x="1044745" y="3464876"/>
            <a:ext cx="4505168" cy="2687782"/>
          </a:xfrm>
          <a:prstGeom prst="rect">
            <a:avLst/>
          </a:prstGeom>
        </p:spPr>
      </p:pic>
      <p:sp>
        <p:nvSpPr>
          <p:cNvPr id="7" name="Text Placeholder 6"/>
          <p:cNvSpPr>
            <a:spLocks noGrp="1"/>
          </p:cNvSpPr>
          <p:nvPr>
            <p:ph type="body" sz="quarter" idx="3"/>
          </p:nvPr>
        </p:nvSpPr>
        <p:spPr>
          <a:xfrm>
            <a:off x="6377157" y="930210"/>
            <a:ext cx="5183188" cy="823912"/>
          </a:xfrm>
        </p:spPr>
        <p:txBody>
          <a:bodyPr/>
          <a:lstStyle/>
          <a:p>
            <a:r>
              <a:rPr lang="en-US" dirty="0">
                <a:latin typeface="Arial Unicode MS" panose="020B0604020202020204" pitchFamily="34" charset="-128"/>
                <a:ea typeface="Arial Unicode MS" panose="020B0604020202020204" pitchFamily="34" charset="-128"/>
                <a:cs typeface="Arial Unicode MS" panose="020B0604020202020204" pitchFamily="34" charset="-128"/>
              </a:rPr>
              <a:t>OS Partitioning </a:t>
            </a:r>
          </a:p>
        </p:txBody>
      </p:sp>
      <p:sp>
        <p:nvSpPr>
          <p:cNvPr id="8" name="Content Placeholder 7"/>
          <p:cNvSpPr>
            <a:spLocks noGrp="1"/>
          </p:cNvSpPr>
          <p:nvPr>
            <p:ph sz="quarter" idx="4"/>
          </p:nvPr>
        </p:nvSpPr>
        <p:spPr>
          <a:xfrm>
            <a:off x="6202532" y="1838323"/>
            <a:ext cx="5183188" cy="3684588"/>
          </a:xfrm>
        </p:spPr>
        <p:txBody>
          <a:bodyPr>
            <a:normAutofit/>
          </a:bodyPr>
          <a:lstStyle/>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Host (or guest) operating system can partition out processes, memory, and scheduling to emulate a separate OS environment.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Separate OS environments all use same kernel. If host is Linux then all “guests” are Linux.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 Docker containers </a:t>
            </a:r>
          </a:p>
        </p:txBody>
      </p:sp>
    </p:spTree>
    <p:extLst>
      <p:ext uri="{BB962C8B-B14F-4D97-AF65-F5344CB8AC3E}">
        <p14:creationId xmlns:p14="http://schemas.microsoft.com/office/powerpoint/2010/main" val="2437856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Hypervisor Types</a:t>
            </a:r>
          </a:p>
        </p:txBody>
      </p:sp>
      <p:sp>
        <p:nvSpPr>
          <p:cNvPr id="3" name="Content Placeholder 2"/>
          <p:cNvSpPr>
            <a:spLocks noGrp="1"/>
          </p:cNvSpPr>
          <p:nvPr>
            <p:ph idx="1"/>
          </p:nvPr>
        </p:nvSpPr>
        <p:spPr>
          <a:xfrm>
            <a:off x="838200" y="1606053"/>
            <a:ext cx="10515600" cy="4351338"/>
          </a:xfrm>
        </p:spPr>
        <p:txBody>
          <a:bodyPr>
            <a:normAutofit/>
          </a:bodyPr>
          <a:lstStyle/>
          <a:p>
            <a:pPr marL="0" indent="0" algn="just">
              <a:buNone/>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Two types available: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1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the bare-metal server and sits between hardware and operating systems in the stacks.</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Examples: VMWare ESX, Microsoft Virtual Server, Xen </a:t>
            </a:r>
          </a:p>
          <a:p>
            <a:pPr marL="0" indent="0" algn="just">
              <a:buNone/>
            </a:pPr>
            <a:r>
              <a:rPr lang="en-US" sz="2400" b="1" dirty="0">
                <a:latin typeface="Arial Unicode MS" panose="020B0604020202020204" pitchFamily="34" charset="-128"/>
                <a:ea typeface="Arial Unicode MS" panose="020B0604020202020204" pitchFamily="34" charset="-128"/>
                <a:cs typeface="Arial Unicode MS" panose="020B0604020202020204" pitchFamily="34" charset="-128"/>
              </a:rPr>
              <a:t>Type 2 Hypervisor </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Runs on top of an operating system.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installation (no special hypervisor or storage required). </a:t>
            </a:r>
          </a:p>
          <a:p>
            <a:pPr algn="just"/>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Example: Oracle VirtualBox, VMWare Fusion </a:t>
            </a:r>
          </a:p>
          <a:p>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49077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81506"/>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p>
        </p:txBody>
      </p:sp>
      <p:pic>
        <p:nvPicPr>
          <p:cNvPr id="4" name="Content Placeholder 3"/>
          <p:cNvPicPr>
            <a:picLocks noGrp="1" noChangeAspect="1"/>
          </p:cNvPicPr>
          <p:nvPr>
            <p:ph idx="1"/>
          </p:nvPr>
        </p:nvPicPr>
        <p:blipFill>
          <a:blip r:embed="rId2"/>
          <a:stretch>
            <a:fillRect/>
          </a:stretch>
        </p:blipFill>
        <p:spPr>
          <a:xfrm>
            <a:off x="1715587" y="1325305"/>
            <a:ext cx="8973890" cy="5409584"/>
          </a:xfrm>
          <a:prstGeom prst="rect">
            <a:avLst/>
          </a:prstGeom>
        </p:spPr>
      </p:pic>
    </p:spTree>
    <p:extLst>
      <p:ext uri="{BB962C8B-B14F-4D97-AF65-F5344CB8AC3E}">
        <p14:creationId xmlns:p14="http://schemas.microsoft.com/office/powerpoint/2010/main" val="3159008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853" y="21500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Type 1 vs Type 2 Hypervisor </a:t>
            </a:r>
          </a:p>
        </p:txBody>
      </p:sp>
      <p:pic>
        <p:nvPicPr>
          <p:cNvPr id="7" name="Content Placeholder 6"/>
          <p:cNvPicPr>
            <a:picLocks noGrp="1" noChangeAspect="1"/>
          </p:cNvPicPr>
          <p:nvPr>
            <p:ph idx="1"/>
          </p:nvPr>
        </p:nvPicPr>
        <p:blipFill>
          <a:blip r:embed="rId2"/>
          <a:stretch>
            <a:fillRect/>
          </a:stretch>
        </p:blipFill>
        <p:spPr>
          <a:xfrm>
            <a:off x="824554" y="1179964"/>
            <a:ext cx="10020055" cy="5554925"/>
          </a:xfrm>
          <a:prstGeom prst="rect">
            <a:avLst/>
          </a:prstGeom>
        </p:spPr>
      </p:pic>
    </p:spTree>
    <p:extLst>
      <p:ext uri="{BB962C8B-B14F-4D97-AF65-F5344CB8AC3E}">
        <p14:creationId xmlns:p14="http://schemas.microsoft.com/office/powerpoint/2010/main" val="2742834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4545" y="27224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 </a:t>
            </a:r>
          </a:p>
        </p:txBody>
      </p:sp>
      <p:pic>
        <p:nvPicPr>
          <p:cNvPr id="5" name="Content Placeholder 4"/>
          <p:cNvPicPr>
            <a:picLocks noGrp="1" noChangeAspect="1"/>
          </p:cNvPicPr>
          <p:nvPr>
            <p:ph idx="1"/>
          </p:nvPr>
        </p:nvPicPr>
        <p:blipFill>
          <a:blip r:embed="rId2"/>
          <a:stretch>
            <a:fillRect/>
          </a:stretch>
        </p:blipFill>
        <p:spPr>
          <a:xfrm>
            <a:off x="1154545" y="1309230"/>
            <a:ext cx="9408822" cy="5240993"/>
          </a:xfrm>
          <a:prstGeom prst="rect">
            <a:avLst/>
          </a:prstGeom>
        </p:spPr>
      </p:pic>
    </p:spTree>
    <p:extLst>
      <p:ext uri="{BB962C8B-B14F-4D97-AF65-F5344CB8AC3E}">
        <p14:creationId xmlns:p14="http://schemas.microsoft.com/office/powerpoint/2010/main" val="3589045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1532" y="80211"/>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And if something goes wrong</a:t>
            </a:r>
          </a:p>
        </p:txBody>
      </p:sp>
      <p:pic>
        <p:nvPicPr>
          <p:cNvPr id="5" name="Content Placeholder 4"/>
          <p:cNvPicPr>
            <a:picLocks noGrp="1" noChangeAspect="1"/>
          </p:cNvPicPr>
          <p:nvPr>
            <p:ph idx="1"/>
          </p:nvPr>
        </p:nvPicPr>
        <p:blipFill>
          <a:blip r:embed="rId3"/>
          <a:stretch>
            <a:fillRect/>
          </a:stretch>
        </p:blipFill>
        <p:spPr>
          <a:xfrm>
            <a:off x="1302326" y="1167077"/>
            <a:ext cx="9542283" cy="5383146"/>
          </a:xfrm>
          <a:prstGeom prst="rect">
            <a:avLst/>
          </a:prstGeom>
        </p:spPr>
      </p:pic>
    </p:spTree>
    <p:extLst>
      <p:ext uri="{BB962C8B-B14F-4D97-AF65-F5344CB8AC3E}">
        <p14:creationId xmlns:p14="http://schemas.microsoft.com/office/powerpoint/2010/main" val="1141531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7532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Traditional Server Concept</a:t>
            </a:r>
          </a:p>
        </p:txBody>
      </p:sp>
      <p:sp>
        <p:nvSpPr>
          <p:cNvPr id="4" name="Text Placeholder 3"/>
          <p:cNvSpPr>
            <a:spLocks noGrp="1"/>
          </p:cNvSpPr>
          <p:nvPr>
            <p:ph type="body" idx="1"/>
          </p:nvPr>
        </p:nvSpPr>
        <p:spPr>
          <a:xfrm>
            <a:off x="1044745" y="1181555"/>
            <a:ext cx="5157787" cy="823912"/>
          </a:xfrm>
        </p:spPr>
        <p:txBody>
          <a:bodyPr>
            <a:normAutofit/>
          </a:bodyPr>
          <a:lstStyle/>
          <a:p>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Pros</a:t>
            </a:r>
          </a:p>
        </p:txBody>
      </p:sp>
      <p:sp>
        <p:nvSpPr>
          <p:cNvPr id="5" name="Content Placeholder 4"/>
          <p:cNvSpPr>
            <a:spLocks noGrp="1"/>
          </p:cNvSpPr>
          <p:nvPr>
            <p:ph sz="half" idx="2"/>
          </p:nvPr>
        </p:nvSpPr>
        <p:spPr>
          <a:xfrm>
            <a:off x="785197" y="2183259"/>
            <a:ext cx="5157787" cy="3684588"/>
          </a:xfrm>
        </p:spPr>
        <p:txBody>
          <a:bodyPr>
            <a:normAutofit/>
          </a:bodyPr>
          <a:lstStyle/>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Easy to conceptualize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Fairly easy to deploy</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 Easy to backup </a:t>
            </a:r>
          </a:p>
          <a:p>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Virtually any application/service can be run from this type of setup </a:t>
            </a:r>
          </a:p>
        </p:txBody>
      </p:sp>
      <p:sp>
        <p:nvSpPr>
          <p:cNvPr id="6" name="Text Placeholder 5"/>
          <p:cNvSpPr>
            <a:spLocks noGrp="1"/>
          </p:cNvSpPr>
          <p:nvPr>
            <p:ph type="body" sz="quarter" idx="3"/>
          </p:nvPr>
        </p:nvSpPr>
        <p:spPr>
          <a:xfrm>
            <a:off x="6463307" y="1176579"/>
            <a:ext cx="5183188" cy="823912"/>
          </a:xfrm>
        </p:spPr>
        <p:txBody>
          <a:bodyPr>
            <a:normAutofit/>
          </a:bodyPr>
          <a:lstStyle/>
          <a:p>
            <a:r>
              <a:rPr lang="en-US" sz="2800" dirty="0">
                <a:latin typeface="Arial Unicode MS" panose="020B0604020202020204" pitchFamily="34" charset="-128"/>
                <a:ea typeface="Arial Unicode MS" panose="020B0604020202020204" pitchFamily="34" charset="-128"/>
                <a:cs typeface="Arial Unicode MS" panose="020B0604020202020204" pitchFamily="34" charset="-128"/>
              </a:rPr>
              <a:t>Cons</a:t>
            </a:r>
          </a:p>
        </p:txBody>
      </p:sp>
      <p:sp>
        <p:nvSpPr>
          <p:cNvPr id="7" name="Content Placeholder 6"/>
          <p:cNvSpPr>
            <a:spLocks noGrp="1"/>
          </p:cNvSpPr>
          <p:nvPr>
            <p:ph sz="quarter" idx="4"/>
          </p:nvPr>
        </p:nvSpPr>
        <p:spPr>
          <a:xfrm>
            <a:off x="6246812" y="2183259"/>
            <a:ext cx="5183188" cy="3684588"/>
          </a:xfrm>
        </p:spPr>
        <p:txBody>
          <a:bodyPr>
            <a:normAutofit/>
          </a:bodyPr>
          <a:lstStyle/>
          <a:p>
            <a:r>
              <a:rPr lang="en-US" sz="2400" dirty="0"/>
              <a:t>Expensive to acquire and maintain hardware </a:t>
            </a:r>
          </a:p>
          <a:p>
            <a:r>
              <a:rPr lang="en-US" sz="2400" dirty="0"/>
              <a:t>Not very scalable </a:t>
            </a:r>
          </a:p>
          <a:p>
            <a:r>
              <a:rPr lang="en-US" sz="2400" dirty="0"/>
              <a:t>Difficult to replicate </a:t>
            </a:r>
          </a:p>
          <a:p>
            <a:r>
              <a:rPr lang="en-US" sz="2400" dirty="0"/>
              <a:t>Redundancy is difficult to implement </a:t>
            </a:r>
          </a:p>
          <a:p>
            <a:r>
              <a:rPr lang="en-US" sz="2400" dirty="0"/>
              <a:t>Vulnerable to hardware outages </a:t>
            </a:r>
          </a:p>
          <a:p>
            <a:r>
              <a:rPr lang="en-US" sz="2400" dirty="0"/>
              <a:t>In many cases, processor is under-utilized</a:t>
            </a:r>
          </a:p>
        </p:txBody>
      </p:sp>
    </p:spTree>
    <p:extLst>
      <p:ext uri="{BB962C8B-B14F-4D97-AF65-F5344CB8AC3E}">
        <p14:creationId xmlns:p14="http://schemas.microsoft.com/office/powerpoint/2010/main" val="2376689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The Virtual Server Concept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04584"/>
            <a:ext cx="10006409" cy="5330305"/>
          </a:xfrm>
        </p:spPr>
      </p:pic>
    </p:spTree>
    <p:extLst>
      <p:ext uri="{BB962C8B-B14F-4D97-AF65-F5344CB8AC3E}">
        <p14:creationId xmlns:p14="http://schemas.microsoft.com/office/powerpoint/2010/main" val="383037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25349"/>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p>
        </p:txBody>
      </p:sp>
      <p:pic>
        <p:nvPicPr>
          <p:cNvPr id="5" name="Content Placeholder 4"/>
          <p:cNvPicPr>
            <a:picLocks noGrp="1" noChangeAspect="1"/>
          </p:cNvPicPr>
          <p:nvPr>
            <p:ph idx="1"/>
          </p:nvPr>
        </p:nvPicPr>
        <p:blipFill>
          <a:blip r:embed="rId2"/>
          <a:stretch>
            <a:fillRect/>
          </a:stretch>
        </p:blipFill>
        <p:spPr>
          <a:xfrm>
            <a:off x="2144262" y="1825624"/>
            <a:ext cx="7534840" cy="4575175"/>
          </a:xfrm>
          <a:prstGeom prst="rect">
            <a:avLst/>
          </a:prstGeom>
        </p:spPr>
      </p:pic>
    </p:spTree>
    <p:extLst>
      <p:ext uri="{BB962C8B-B14F-4D97-AF65-F5344CB8AC3E}">
        <p14:creationId xmlns:p14="http://schemas.microsoft.com/office/powerpoint/2010/main" val="2110597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8494" y="365125"/>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p>
        </p:txBody>
      </p:sp>
      <p:pic>
        <p:nvPicPr>
          <p:cNvPr id="4" name="Content Placeholder 3"/>
          <p:cNvPicPr>
            <a:picLocks noGrp="1" noChangeAspect="1"/>
          </p:cNvPicPr>
          <p:nvPr>
            <p:ph idx="1"/>
          </p:nvPr>
        </p:nvPicPr>
        <p:blipFill>
          <a:blip r:embed="rId3"/>
          <a:stretch>
            <a:fillRect/>
          </a:stretch>
        </p:blipFill>
        <p:spPr>
          <a:xfrm>
            <a:off x="944591" y="1690688"/>
            <a:ext cx="9941122" cy="4849912"/>
          </a:xfrm>
          <a:prstGeom prst="rect">
            <a:avLst/>
          </a:prstGeom>
        </p:spPr>
      </p:pic>
    </p:spTree>
    <p:extLst>
      <p:ext uri="{BB962C8B-B14F-4D97-AF65-F5344CB8AC3E}">
        <p14:creationId xmlns:p14="http://schemas.microsoft.com/office/powerpoint/2010/main" val="214205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13598"/>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548533"/>
            <a:ext cx="9971313" cy="4949459"/>
          </a:xfrm>
        </p:spPr>
      </p:pic>
    </p:spTree>
    <p:extLst>
      <p:ext uri="{BB962C8B-B14F-4D97-AF65-F5344CB8AC3E}">
        <p14:creationId xmlns:p14="http://schemas.microsoft.com/office/powerpoint/2010/main" val="88619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327" y="213734"/>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Operating System - An Abstraction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048" y="1435243"/>
            <a:ext cx="9957665" cy="5112080"/>
          </a:xfrm>
        </p:spPr>
      </p:pic>
    </p:spTree>
    <p:extLst>
      <p:ext uri="{BB962C8B-B14F-4D97-AF65-F5344CB8AC3E}">
        <p14:creationId xmlns:p14="http://schemas.microsoft.com/office/powerpoint/2010/main" val="221681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272" y="350440"/>
            <a:ext cx="10515600" cy="1325563"/>
          </a:xfrm>
        </p:spPr>
        <p:txBody>
          <a:bodyPr>
            <a:normAutofit/>
          </a:bodyPr>
          <a:lstStyle/>
          <a:p>
            <a:r>
              <a:rPr lang="en-US" sz="4000" dirty="0">
                <a:latin typeface="Arial Unicode MS" panose="020B0604020202020204" pitchFamily="34" charset="-128"/>
                <a:ea typeface="Arial Unicode MS" panose="020B0604020202020204" pitchFamily="34" charset="-128"/>
                <a:cs typeface="Arial Unicode MS" panose="020B0604020202020204" pitchFamily="34" charset="-128"/>
              </a:rPr>
              <a:t>Computer System Organization</a:t>
            </a:r>
          </a:p>
        </p:txBody>
      </p:sp>
      <p:pic>
        <p:nvPicPr>
          <p:cNvPr id="5" name="Content Placeholder 4"/>
          <p:cNvPicPr>
            <a:picLocks noGrp="1" noChangeAspect="1"/>
          </p:cNvPicPr>
          <p:nvPr>
            <p:ph idx="1"/>
          </p:nvPr>
        </p:nvPicPr>
        <p:blipFill>
          <a:blip r:embed="rId2"/>
          <a:stretch>
            <a:fillRect/>
          </a:stretch>
        </p:blipFill>
        <p:spPr>
          <a:xfrm>
            <a:off x="1064525" y="1555290"/>
            <a:ext cx="9821188" cy="5302710"/>
          </a:xfrm>
          <a:prstGeom prst="rect">
            <a:avLst/>
          </a:prstGeom>
        </p:spPr>
      </p:pic>
    </p:spTree>
    <p:extLst>
      <p:ext uri="{BB962C8B-B14F-4D97-AF65-F5344CB8AC3E}">
        <p14:creationId xmlns:p14="http://schemas.microsoft.com/office/powerpoint/2010/main" val="2418287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2640</Words>
  <Application>Microsoft Office PowerPoint</Application>
  <PresentationFormat>Widescreen</PresentationFormat>
  <Paragraphs>245</Paragraphs>
  <Slides>44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Unicode MS</vt:lpstr>
      <vt:lpstr>Calibri</vt:lpstr>
      <vt:lpstr>Calibri Light</vt:lpstr>
      <vt:lpstr>Office Theme</vt:lpstr>
      <vt:lpstr>Linux Lecture-1</vt:lpstr>
      <vt:lpstr>Topics</vt:lpstr>
      <vt:lpstr>What is an OS? </vt:lpstr>
      <vt:lpstr>Operating System - An Abstraction </vt:lpstr>
      <vt:lpstr>Operating System - An Abstraction </vt:lpstr>
      <vt:lpstr>Operating System - An Abstraction </vt:lpstr>
      <vt:lpstr>Operating System - An Abstraction </vt:lpstr>
      <vt:lpstr>Operating System - An Abstraction </vt:lpstr>
      <vt:lpstr>Computer System Organization</vt:lpstr>
      <vt:lpstr>Multiprogramming vs Multitasking</vt:lpstr>
      <vt:lpstr>Protection</vt:lpstr>
      <vt:lpstr>Dual Mode Operation</vt:lpstr>
      <vt:lpstr>Transition from User to Kernel Mode </vt:lpstr>
      <vt:lpstr>Types of Entry Points to Kernel</vt:lpstr>
      <vt:lpstr>System Call</vt:lpstr>
      <vt:lpstr>Users, Programs and Processes</vt:lpstr>
      <vt:lpstr>CPU Bound and I/O Bound Processes </vt:lpstr>
      <vt:lpstr>5-State Process Model</vt:lpstr>
      <vt:lpstr>5-State Process Model</vt:lpstr>
      <vt:lpstr>Process Scheduling Queues</vt:lpstr>
      <vt:lpstr>Queuing Diagram</vt:lpstr>
      <vt:lpstr>Orphan vs Zombie Process</vt:lpstr>
      <vt:lpstr>Threads</vt:lpstr>
      <vt:lpstr>Threads </vt:lpstr>
      <vt:lpstr>Threads </vt:lpstr>
      <vt:lpstr>Threads vs Process </vt:lpstr>
      <vt:lpstr>Scheduling Algorithms </vt:lpstr>
      <vt:lpstr>Name some OSs</vt:lpstr>
      <vt:lpstr>Linux History </vt:lpstr>
      <vt:lpstr>Linux History </vt:lpstr>
      <vt:lpstr>Distributions </vt:lpstr>
      <vt:lpstr>Pros &amp; Cons </vt:lpstr>
      <vt:lpstr>Configuring Ubuntu for Lab </vt:lpstr>
      <vt:lpstr>Virtualization </vt:lpstr>
      <vt:lpstr>Virtualization </vt:lpstr>
      <vt:lpstr>Virtualization Solves Problem</vt:lpstr>
      <vt:lpstr>Virtualization </vt:lpstr>
      <vt:lpstr>Virtualization Types </vt:lpstr>
      <vt:lpstr>Hypervisor Types</vt:lpstr>
      <vt:lpstr>Type 1 vs Type 2 Hypervisor </vt:lpstr>
      <vt:lpstr>The Traditional Server Concept </vt:lpstr>
      <vt:lpstr>And if something goes wrong</vt:lpstr>
      <vt:lpstr>The Traditional Server Concept</vt:lpstr>
      <vt:lpstr>The Virtual Server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c:title>
  <dc:creator>Muhammad Faran Tahir</dc:creator>
  <cp:lastModifiedBy>fatima khurram</cp:lastModifiedBy>
  <cp:revision>228</cp:revision>
  <dcterms:created xsi:type="dcterms:W3CDTF">2022-08-16T06:34:37Z</dcterms:created>
  <dcterms:modified xsi:type="dcterms:W3CDTF">2024-11-09T06:45:59Z</dcterms:modified>
</cp:coreProperties>
</file>